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8"/>
  </p:notesMasterIdLst>
  <p:sldIdLst>
    <p:sldId id="256" r:id="rId2"/>
    <p:sldId id="258" r:id="rId3"/>
    <p:sldId id="257" r:id="rId4"/>
    <p:sldId id="271" r:id="rId5"/>
    <p:sldId id="272"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92" r:id="rId33"/>
    <p:sldId id="287" r:id="rId34"/>
    <p:sldId id="288" r:id="rId35"/>
    <p:sldId id="289" r:id="rId36"/>
    <p:sldId id="290" r:id="rId37"/>
    <p:sldId id="291" r:id="rId38"/>
    <p:sldId id="293" r:id="rId39"/>
    <p:sldId id="294" r:id="rId40"/>
    <p:sldId id="295" r:id="rId41"/>
    <p:sldId id="296" r:id="rId42"/>
    <p:sldId id="297" r:id="rId43"/>
    <p:sldId id="298" r:id="rId44"/>
    <p:sldId id="299" r:id="rId45"/>
    <p:sldId id="300" r:id="rId46"/>
    <p:sldId id="301" r:id="rId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3C04540-AAA3-4E24-B967-1E53A74EEC11}" type="datetimeFigureOut">
              <a:rPr lang="en-US" smtClean="0"/>
              <a:t>2/7/2014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575168-9FAF-4DF3-94EB-FB745EDE5DA6}" type="slidenum">
              <a:rPr lang="en-US" smtClean="0"/>
              <a:t>‹#›</a:t>
            </a:fld>
            <a:endParaRPr lang="en-US"/>
          </a:p>
        </p:txBody>
      </p:sp>
    </p:spTree>
    <p:extLst>
      <p:ext uri="{BB962C8B-B14F-4D97-AF65-F5344CB8AC3E}">
        <p14:creationId xmlns:p14="http://schemas.microsoft.com/office/powerpoint/2010/main" val="16404683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575168-9FAF-4DF3-94EB-FB745EDE5DA6}" type="slidenum">
              <a:rPr lang="en-US" smtClean="0"/>
              <a:t>3</a:t>
            </a:fld>
            <a:endParaRPr lang="en-US"/>
          </a:p>
        </p:txBody>
      </p:sp>
    </p:spTree>
    <p:extLst>
      <p:ext uri="{BB962C8B-B14F-4D97-AF65-F5344CB8AC3E}">
        <p14:creationId xmlns:p14="http://schemas.microsoft.com/office/powerpoint/2010/main" val="16304283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A74F9BB-F9D0-453C-892D-05331B39E04B}" type="datetimeFigureOut">
              <a:rPr lang="en-US" smtClean="0"/>
              <a:t>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38FC19-832C-465E-91DE-0A61D580EB8D}" type="slidenum">
              <a:rPr lang="en-US" smtClean="0"/>
              <a:t>‹#›</a:t>
            </a:fld>
            <a:endParaRPr lang="en-US"/>
          </a:p>
        </p:txBody>
      </p:sp>
    </p:spTree>
    <p:extLst>
      <p:ext uri="{BB962C8B-B14F-4D97-AF65-F5344CB8AC3E}">
        <p14:creationId xmlns:p14="http://schemas.microsoft.com/office/powerpoint/2010/main" val="14549995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74F9BB-F9D0-453C-892D-05331B39E04B}" type="datetimeFigureOut">
              <a:rPr lang="en-US" smtClean="0"/>
              <a:t>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38FC19-832C-465E-91DE-0A61D580EB8D}" type="slidenum">
              <a:rPr lang="en-US" smtClean="0"/>
              <a:t>‹#›</a:t>
            </a:fld>
            <a:endParaRPr lang="en-US"/>
          </a:p>
        </p:txBody>
      </p:sp>
    </p:spTree>
    <p:extLst>
      <p:ext uri="{BB962C8B-B14F-4D97-AF65-F5344CB8AC3E}">
        <p14:creationId xmlns:p14="http://schemas.microsoft.com/office/powerpoint/2010/main" val="32363587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74F9BB-F9D0-453C-892D-05331B39E04B}" type="datetimeFigureOut">
              <a:rPr lang="en-US" smtClean="0"/>
              <a:t>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38FC19-832C-465E-91DE-0A61D580EB8D}" type="slidenum">
              <a:rPr lang="en-US" smtClean="0"/>
              <a:t>‹#›</a:t>
            </a:fld>
            <a:endParaRPr lang="en-US"/>
          </a:p>
        </p:txBody>
      </p:sp>
    </p:spTree>
    <p:extLst>
      <p:ext uri="{BB962C8B-B14F-4D97-AF65-F5344CB8AC3E}">
        <p14:creationId xmlns:p14="http://schemas.microsoft.com/office/powerpoint/2010/main" val="6624804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A74F9BB-F9D0-453C-892D-05331B39E04B}" type="datetimeFigureOut">
              <a:rPr lang="en-US" smtClean="0"/>
              <a:t>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38FC19-832C-465E-91DE-0A61D580EB8D}" type="slidenum">
              <a:rPr lang="en-US" smtClean="0"/>
              <a:t>‹#›</a:t>
            </a:fld>
            <a:endParaRPr lang="en-US"/>
          </a:p>
        </p:txBody>
      </p:sp>
    </p:spTree>
    <p:extLst>
      <p:ext uri="{BB962C8B-B14F-4D97-AF65-F5344CB8AC3E}">
        <p14:creationId xmlns:p14="http://schemas.microsoft.com/office/powerpoint/2010/main" val="23222503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A74F9BB-F9D0-453C-892D-05331B39E04B}" type="datetimeFigureOut">
              <a:rPr lang="en-US" smtClean="0"/>
              <a:t>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38FC19-832C-465E-91DE-0A61D580EB8D}" type="slidenum">
              <a:rPr lang="en-US" smtClean="0"/>
              <a:t>‹#›</a:t>
            </a:fld>
            <a:endParaRPr lang="en-US"/>
          </a:p>
        </p:txBody>
      </p:sp>
    </p:spTree>
    <p:extLst>
      <p:ext uri="{BB962C8B-B14F-4D97-AF65-F5344CB8AC3E}">
        <p14:creationId xmlns:p14="http://schemas.microsoft.com/office/powerpoint/2010/main" val="34756829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A74F9BB-F9D0-453C-892D-05331B39E04B}" type="datetimeFigureOut">
              <a:rPr lang="en-US" smtClean="0"/>
              <a:t>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38FC19-832C-465E-91DE-0A61D580EB8D}" type="slidenum">
              <a:rPr lang="en-US" smtClean="0"/>
              <a:t>‹#›</a:t>
            </a:fld>
            <a:endParaRPr lang="en-US"/>
          </a:p>
        </p:txBody>
      </p:sp>
    </p:spTree>
    <p:extLst>
      <p:ext uri="{BB962C8B-B14F-4D97-AF65-F5344CB8AC3E}">
        <p14:creationId xmlns:p14="http://schemas.microsoft.com/office/powerpoint/2010/main" val="30427940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A74F9BB-F9D0-453C-892D-05331B39E04B}" type="datetimeFigureOut">
              <a:rPr lang="en-US" smtClean="0"/>
              <a:t>2/7/2014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038FC19-832C-465E-91DE-0A61D580EB8D}" type="slidenum">
              <a:rPr lang="en-US" smtClean="0"/>
              <a:t>‹#›</a:t>
            </a:fld>
            <a:endParaRPr lang="en-US"/>
          </a:p>
        </p:txBody>
      </p:sp>
    </p:spTree>
    <p:extLst>
      <p:ext uri="{BB962C8B-B14F-4D97-AF65-F5344CB8AC3E}">
        <p14:creationId xmlns:p14="http://schemas.microsoft.com/office/powerpoint/2010/main" val="8851265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A74F9BB-F9D0-453C-892D-05331B39E04B}" type="datetimeFigureOut">
              <a:rPr lang="en-US" smtClean="0"/>
              <a:t>2/7/2014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038FC19-832C-465E-91DE-0A61D580EB8D}" type="slidenum">
              <a:rPr lang="en-US" smtClean="0"/>
              <a:t>‹#›</a:t>
            </a:fld>
            <a:endParaRPr lang="en-US"/>
          </a:p>
        </p:txBody>
      </p:sp>
    </p:spTree>
    <p:extLst>
      <p:ext uri="{BB962C8B-B14F-4D97-AF65-F5344CB8AC3E}">
        <p14:creationId xmlns:p14="http://schemas.microsoft.com/office/powerpoint/2010/main" val="41777592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74F9BB-F9D0-453C-892D-05331B39E04B}" type="datetimeFigureOut">
              <a:rPr lang="en-US" smtClean="0"/>
              <a:t>2/7/2014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038FC19-832C-465E-91DE-0A61D580EB8D}" type="slidenum">
              <a:rPr lang="en-US" smtClean="0"/>
              <a:t>‹#›</a:t>
            </a:fld>
            <a:endParaRPr lang="en-US"/>
          </a:p>
        </p:txBody>
      </p:sp>
    </p:spTree>
    <p:extLst>
      <p:ext uri="{BB962C8B-B14F-4D97-AF65-F5344CB8AC3E}">
        <p14:creationId xmlns:p14="http://schemas.microsoft.com/office/powerpoint/2010/main" val="12006335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74F9BB-F9D0-453C-892D-05331B39E04B}" type="datetimeFigureOut">
              <a:rPr lang="en-US" smtClean="0"/>
              <a:t>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38FC19-832C-465E-91DE-0A61D580EB8D}" type="slidenum">
              <a:rPr lang="en-US" smtClean="0"/>
              <a:t>‹#›</a:t>
            </a:fld>
            <a:endParaRPr lang="en-US"/>
          </a:p>
        </p:txBody>
      </p:sp>
    </p:spTree>
    <p:extLst>
      <p:ext uri="{BB962C8B-B14F-4D97-AF65-F5344CB8AC3E}">
        <p14:creationId xmlns:p14="http://schemas.microsoft.com/office/powerpoint/2010/main" val="22823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74F9BB-F9D0-453C-892D-05331B39E04B}" type="datetimeFigureOut">
              <a:rPr lang="en-US" smtClean="0"/>
              <a:t>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38FC19-832C-465E-91DE-0A61D580EB8D}" type="slidenum">
              <a:rPr lang="en-US" smtClean="0"/>
              <a:t>‹#›</a:t>
            </a:fld>
            <a:endParaRPr lang="en-US"/>
          </a:p>
        </p:txBody>
      </p:sp>
    </p:spTree>
    <p:extLst>
      <p:ext uri="{BB962C8B-B14F-4D97-AF65-F5344CB8AC3E}">
        <p14:creationId xmlns:p14="http://schemas.microsoft.com/office/powerpoint/2010/main" val="16664686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74F9BB-F9D0-453C-892D-05331B39E04B}" type="datetimeFigureOut">
              <a:rPr lang="en-US" smtClean="0"/>
              <a:t>2/7/2014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38FC19-832C-465E-91DE-0A61D580EB8D}" type="slidenum">
              <a:rPr lang="en-US" smtClean="0"/>
              <a:t>‹#›</a:t>
            </a:fld>
            <a:endParaRPr lang="en-US"/>
          </a:p>
        </p:txBody>
      </p:sp>
    </p:spTree>
    <p:extLst>
      <p:ext uri="{BB962C8B-B14F-4D97-AF65-F5344CB8AC3E}">
        <p14:creationId xmlns:p14="http://schemas.microsoft.com/office/powerpoint/2010/main" val="34293866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Characteristics that a dissertation </a:t>
            </a:r>
            <a:r>
              <a:rPr lang="en-US" dirty="0" smtClean="0"/>
              <a:t>should </a:t>
            </a:r>
            <a:r>
              <a:rPr lang="en-US" dirty="0"/>
              <a:t>demonstrate </a:t>
            </a:r>
          </a:p>
        </p:txBody>
      </p:sp>
      <p:sp>
        <p:nvSpPr>
          <p:cNvPr id="3" name="Subtitle 2"/>
          <p:cNvSpPr>
            <a:spLocks noGrp="1"/>
          </p:cNvSpPr>
          <p:nvPr>
            <p:ph type="subTitle" idx="1"/>
          </p:nvPr>
        </p:nvSpPr>
        <p:spPr/>
        <p:txBody>
          <a:bodyPr>
            <a:normAutofit/>
          </a:bodyPr>
          <a:lstStyle/>
          <a:p>
            <a:endParaRPr lang="en-US" dirty="0"/>
          </a:p>
          <a:p>
            <a:pPr marL="514350" indent="-514350">
              <a:buFont typeface="+mj-lt"/>
              <a:buAutoNum type="arabicPeriod"/>
            </a:pPr>
            <a:endParaRPr lang="en-US" dirty="0"/>
          </a:p>
          <a:p>
            <a:pPr marL="514350" indent="-514350" algn="l">
              <a:buFont typeface="+mj-lt"/>
              <a:buAutoNum type="arabicPeriod"/>
            </a:pPr>
            <a:endParaRPr lang="en-US" dirty="0"/>
          </a:p>
        </p:txBody>
      </p:sp>
    </p:spTree>
    <p:extLst>
      <p:ext uri="{BB962C8B-B14F-4D97-AF65-F5344CB8AC3E}">
        <p14:creationId xmlns:p14="http://schemas.microsoft.com/office/powerpoint/2010/main" val="27700091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dirty="0" smtClean="0"/>
              <a:t>Centering </a:t>
            </a:r>
            <a:r>
              <a:rPr lang="en-US" dirty="0" smtClean="0"/>
              <a:t/>
            </a:r>
            <a:br>
              <a:rPr lang="en-US" dirty="0" smtClean="0"/>
            </a:br>
            <a:endParaRPr lang="en-US" dirty="0"/>
          </a:p>
        </p:txBody>
      </p:sp>
      <p:sp>
        <p:nvSpPr>
          <p:cNvPr id="3" name="Content Placeholder 2"/>
          <p:cNvSpPr>
            <a:spLocks noGrp="1"/>
          </p:cNvSpPr>
          <p:nvPr>
            <p:ph idx="1"/>
          </p:nvPr>
        </p:nvSpPr>
        <p:spPr/>
        <p:txBody>
          <a:bodyPr/>
          <a:lstStyle/>
          <a:p>
            <a:pPr marL="0" indent="0">
              <a:buNone/>
            </a:pPr>
            <a:r>
              <a:rPr lang="en-US" dirty="0" smtClean="0"/>
              <a:t>Centered </a:t>
            </a:r>
            <a:r>
              <a:rPr lang="en-US" dirty="0"/>
              <a:t>material is to be centered between the left and right margins. </a:t>
            </a:r>
          </a:p>
        </p:txBody>
      </p:sp>
    </p:spTree>
    <p:extLst>
      <p:ext uri="{BB962C8B-B14F-4D97-AF65-F5344CB8AC3E}">
        <p14:creationId xmlns:p14="http://schemas.microsoft.com/office/powerpoint/2010/main" val="33555908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Indentation</a:t>
            </a:r>
            <a:endParaRPr lang="en-US" dirty="0"/>
          </a:p>
        </p:txBody>
      </p:sp>
      <p:sp>
        <p:nvSpPr>
          <p:cNvPr id="3" name="Content Placeholder 2"/>
          <p:cNvSpPr>
            <a:spLocks noGrp="1"/>
          </p:cNvSpPr>
          <p:nvPr>
            <p:ph idx="1"/>
          </p:nvPr>
        </p:nvSpPr>
        <p:spPr/>
        <p:txBody>
          <a:bodyPr/>
          <a:lstStyle/>
          <a:p>
            <a:pPr marL="0" indent="0">
              <a:buNone/>
            </a:pPr>
            <a:r>
              <a:rPr lang="en-US" i="1" dirty="0" smtClean="0"/>
              <a:t> </a:t>
            </a:r>
            <a:endParaRPr lang="en-US" dirty="0" smtClean="0"/>
          </a:p>
          <a:p>
            <a:pPr marL="0" indent="0">
              <a:buNone/>
            </a:pPr>
            <a:r>
              <a:rPr lang="en-US" dirty="0" smtClean="0"/>
              <a:t>The first line of all paragraphs of running text will be indented 0.5”. </a:t>
            </a:r>
          </a:p>
          <a:p>
            <a:pPr marL="0" indent="0">
              <a:buNone/>
            </a:pPr>
            <a:endParaRPr lang="en-US" dirty="0"/>
          </a:p>
        </p:txBody>
      </p:sp>
    </p:spTree>
    <p:extLst>
      <p:ext uri="{BB962C8B-B14F-4D97-AF65-F5344CB8AC3E}">
        <p14:creationId xmlns:p14="http://schemas.microsoft.com/office/powerpoint/2010/main" val="29678410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References</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 </a:t>
            </a:r>
            <a:r>
              <a:rPr lang="en-US" dirty="0"/>
              <a:t>Citation forms must be consistent with the most recent edition of the </a:t>
            </a:r>
            <a:r>
              <a:rPr lang="en-US" i="1" dirty="0"/>
              <a:t>Publication Manual of the American Psychological Association</a:t>
            </a:r>
            <a:r>
              <a:rPr lang="en-US" dirty="0"/>
              <a:t>. </a:t>
            </a:r>
          </a:p>
          <a:p>
            <a:pPr marL="514350" indent="-514350">
              <a:buFont typeface="+mj-lt"/>
              <a:buAutoNum type="arabicPeriod"/>
            </a:pPr>
            <a:r>
              <a:rPr lang="en-US" dirty="0" smtClean="0"/>
              <a:t>All </a:t>
            </a:r>
            <a:r>
              <a:rPr lang="en-US" dirty="0"/>
              <a:t>dissertations </a:t>
            </a:r>
            <a:r>
              <a:rPr lang="en-US" dirty="0" smtClean="0"/>
              <a:t>must</a:t>
            </a:r>
            <a:r>
              <a:rPr lang="en-US" dirty="0" smtClean="0"/>
              <a:t> </a:t>
            </a:r>
            <a:r>
              <a:rPr lang="en-US" dirty="0"/>
              <a:t>have a References section (see Reference Material on page 19). </a:t>
            </a:r>
          </a:p>
          <a:p>
            <a:pPr marL="0" indent="0">
              <a:buNone/>
            </a:pPr>
            <a:endParaRPr lang="en-US" dirty="0"/>
          </a:p>
        </p:txBody>
      </p:sp>
    </p:spTree>
    <p:extLst>
      <p:ext uri="{BB962C8B-B14F-4D97-AF65-F5344CB8AC3E}">
        <p14:creationId xmlns:p14="http://schemas.microsoft.com/office/powerpoint/2010/main" val="30484162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Tables and Figures </a:t>
            </a:r>
            <a:br>
              <a:rPr lang="en-US" dirty="0" smtClean="0"/>
            </a:br>
            <a:endParaRPr lang="en-US" dirty="0"/>
          </a:p>
        </p:txBody>
      </p:sp>
      <p:sp>
        <p:nvSpPr>
          <p:cNvPr id="3" name="Content Placeholder 2"/>
          <p:cNvSpPr>
            <a:spLocks noGrp="1"/>
          </p:cNvSpPr>
          <p:nvPr>
            <p:ph idx="1"/>
          </p:nvPr>
        </p:nvSpPr>
        <p:spPr/>
        <p:txBody>
          <a:bodyPr>
            <a:normAutofit fontScale="55000" lnSpcReduction="20000"/>
          </a:bodyPr>
          <a:lstStyle/>
          <a:p>
            <a:pPr marL="0" indent="0">
              <a:buNone/>
            </a:pPr>
            <a:r>
              <a:rPr lang="en-US" i="1" dirty="0" smtClean="0"/>
              <a:t>Definitions </a:t>
            </a:r>
            <a:endParaRPr lang="en-US" dirty="0" smtClean="0"/>
          </a:p>
          <a:p>
            <a:pPr marL="0" indent="0">
              <a:buNone/>
            </a:pPr>
            <a:r>
              <a:rPr lang="en-US" dirty="0" smtClean="0"/>
              <a:t>The </a:t>
            </a:r>
            <a:r>
              <a:rPr lang="en-US" dirty="0"/>
              <a:t>word “Table” is used for tabular data in the body of the dissertation and in the appendices. </a:t>
            </a:r>
          </a:p>
          <a:p>
            <a:pPr marL="0" indent="0">
              <a:buNone/>
            </a:pPr>
            <a:r>
              <a:rPr lang="en-US" dirty="0" smtClean="0"/>
              <a:t>The </a:t>
            </a:r>
            <a:r>
              <a:rPr lang="en-US" dirty="0"/>
              <a:t>word “Figure” designates all other illustrative material used in the body and in the appendices, including, for example, graphs, charts, drawings, images, and diagrams. </a:t>
            </a:r>
          </a:p>
          <a:p>
            <a:endParaRPr lang="en-US" dirty="0"/>
          </a:p>
          <a:p>
            <a:pPr marL="0" indent="0">
              <a:buNone/>
            </a:pPr>
            <a:r>
              <a:rPr lang="en-US" b="1" i="1" dirty="0">
                <a:solidFill>
                  <a:schemeClr val="accent1"/>
                </a:solidFill>
              </a:rPr>
              <a:t>Preparation</a:t>
            </a:r>
            <a:r>
              <a:rPr lang="en-US" i="1" dirty="0"/>
              <a:t> </a:t>
            </a:r>
            <a:endParaRPr lang="en-US" dirty="0"/>
          </a:p>
          <a:p>
            <a:pPr marL="514350" indent="-514350">
              <a:buFont typeface="+mj-lt"/>
              <a:buAutoNum type="arabicPeriod"/>
            </a:pPr>
            <a:r>
              <a:rPr lang="en-US" dirty="0" smtClean="0"/>
              <a:t>All </a:t>
            </a:r>
            <a:r>
              <a:rPr lang="en-US" dirty="0"/>
              <a:t>figures and tables, including numbers and captions, will fit within a 6” by 9” area in order to comply with margin regulations. </a:t>
            </a:r>
          </a:p>
          <a:p>
            <a:pPr marL="514350" indent="-514350">
              <a:buFont typeface="+mj-lt"/>
              <a:buAutoNum type="arabicPeriod"/>
            </a:pPr>
            <a:r>
              <a:rPr lang="en-US" dirty="0" smtClean="0"/>
              <a:t>Where </a:t>
            </a:r>
            <a:r>
              <a:rPr lang="en-US" dirty="0"/>
              <a:t>material for figures and tables is too large to fit within margin requirements, it may be reduced either by xerography or by means available to the word processing programs (reduction of point size in fonts). Care must be taken that the final reduction be clear and legible. </a:t>
            </a:r>
          </a:p>
          <a:p>
            <a:pPr marL="514350" indent="-514350">
              <a:buFont typeface="+mj-lt"/>
              <a:buAutoNum type="arabicPeriod"/>
            </a:pPr>
            <a:r>
              <a:rPr lang="en-US" dirty="0" smtClean="0"/>
              <a:t>Page </a:t>
            </a:r>
            <a:r>
              <a:rPr lang="en-US" dirty="0"/>
              <a:t>numbers, table titles, and figure captions must be the same size as the rest of the text (not reduced). </a:t>
            </a:r>
          </a:p>
          <a:p>
            <a:pPr marL="514350" indent="-514350">
              <a:buFont typeface="+mj-lt"/>
              <a:buAutoNum type="arabicPeriod"/>
            </a:pPr>
            <a:r>
              <a:rPr lang="en-US" dirty="0" smtClean="0"/>
              <a:t>For </a:t>
            </a:r>
            <a:r>
              <a:rPr lang="en-US" dirty="0"/>
              <a:t>oversize illustrations, please consult the Dissertation/Thesis Office in the Division of Graduate Studies. </a:t>
            </a:r>
          </a:p>
          <a:p>
            <a:pPr marL="0" indent="0">
              <a:buNone/>
            </a:pPr>
            <a:endParaRPr lang="en-US" dirty="0"/>
          </a:p>
        </p:txBody>
      </p:sp>
    </p:spTree>
    <p:extLst>
      <p:ext uri="{BB962C8B-B14F-4D97-AF65-F5344CB8AC3E}">
        <p14:creationId xmlns:p14="http://schemas.microsoft.com/office/powerpoint/2010/main" val="36936064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dirty="0" smtClean="0"/>
              <a:t>Placement of tables and figures</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92500" lnSpcReduction="20000"/>
          </a:bodyPr>
          <a:lstStyle/>
          <a:p>
            <a:pPr marL="514350" indent="-514350">
              <a:buFont typeface="+mj-lt"/>
              <a:buAutoNum type="arabicPeriod"/>
            </a:pPr>
            <a:r>
              <a:rPr lang="en-US" dirty="0" smtClean="0"/>
              <a:t>Tables </a:t>
            </a:r>
            <a:r>
              <a:rPr lang="en-US" dirty="0"/>
              <a:t>and figures that must be positioned horizontally (landscaped) will face the outer edge of the page, with the widest margin at the binding edge. </a:t>
            </a:r>
          </a:p>
          <a:p>
            <a:pPr marL="514350" indent="-514350">
              <a:buFont typeface="+mj-lt"/>
              <a:buAutoNum type="arabicPeriod"/>
            </a:pPr>
            <a:r>
              <a:rPr lang="en-US" dirty="0" smtClean="0"/>
              <a:t>Tables </a:t>
            </a:r>
            <a:r>
              <a:rPr lang="en-US" dirty="0"/>
              <a:t>and figures less than one half-page in length will be included on the same page with the text whenever possible, separated from the text above or below by double spacing. If they exceed a half-page in length, they will be placed on a separate page. Two or more small tables or figures may be placed on a single page. </a:t>
            </a:r>
          </a:p>
          <a:p>
            <a:pPr marL="0" indent="0">
              <a:buNone/>
            </a:pPr>
            <a:endParaRPr lang="en-US" dirty="0"/>
          </a:p>
        </p:txBody>
      </p:sp>
    </p:spTree>
    <p:extLst>
      <p:ext uri="{BB962C8B-B14F-4D97-AF65-F5344CB8AC3E}">
        <p14:creationId xmlns:p14="http://schemas.microsoft.com/office/powerpoint/2010/main" val="10183702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Placement of tables and figures</a:t>
            </a:r>
            <a:endParaRPr lang="en-US" dirty="0"/>
          </a:p>
        </p:txBody>
      </p:sp>
      <p:sp>
        <p:nvSpPr>
          <p:cNvPr id="3" name="Content Placeholder 2"/>
          <p:cNvSpPr>
            <a:spLocks noGrp="1"/>
          </p:cNvSpPr>
          <p:nvPr>
            <p:ph idx="1"/>
          </p:nvPr>
        </p:nvSpPr>
        <p:spPr/>
        <p:txBody>
          <a:bodyPr/>
          <a:lstStyle/>
          <a:p>
            <a:endParaRPr lang="en-US" dirty="0"/>
          </a:p>
          <a:p>
            <a:pPr marL="514350" indent="-514350">
              <a:buFont typeface="+mj-lt"/>
              <a:buAutoNum type="arabicPeriod" startAt="3"/>
            </a:pPr>
            <a:r>
              <a:rPr lang="en-US" dirty="0"/>
              <a:t>Table numbers and titles will be consistent with </a:t>
            </a:r>
            <a:r>
              <a:rPr lang="en-US" dirty="0" err="1"/>
              <a:t>APA</a:t>
            </a:r>
            <a:r>
              <a:rPr lang="en-US" dirty="0"/>
              <a:t> format. </a:t>
            </a:r>
          </a:p>
          <a:p>
            <a:pPr marL="514350" indent="-514350">
              <a:buFont typeface="+mj-lt"/>
              <a:buAutoNum type="arabicPeriod" startAt="3"/>
            </a:pPr>
            <a:r>
              <a:rPr lang="en-US" dirty="0" smtClean="0"/>
              <a:t>Figure </a:t>
            </a:r>
            <a:r>
              <a:rPr lang="en-US" dirty="0"/>
              <a:t>numbers and captions will be consistent with </a:t>
            </a:r>
            <a:r>
              <a:rPr lang="en-US" dirty="0" err="1"/>
              <a:t>APA</a:t>
            </a:r>
            <a:r>
              <a:rPr lang="en-US" dirty="0"/>
              <a:t> format. </a:t>
            </a:r>
          </a:p>
          <a:p>
            <a:pPr marL="514350" indent="-514350">
              <a:buFont typeface="+mj-lt"/>
              <a:buAutoNum type="arabicPeriod" startAt="3"/>
            </a:pPr>
            <a:r>
              <a:rPr lang="en-US" dirty="0" smtClean="0"/>
              <a:t>The </a:t>
            </a:r>
            <a:r>
              <a:rPr lang="en-US" dirty="0"/>
              <a:t>placement of the table or figure does not affect the position of the page number (see Pagination on page 3). </a:t>
            </a:r>
          </a:p>
          <a:p>
            <a:pPr marL="0" indent="0">
              <a:buNone/>
            </a:pPr>
            <a:endParaRPr lang="en-US" dirty="0"/>
          </a:p>
        </p:txBody>
      </p:sp>
    </p:spTree>
    <p:extLst>
      <p:ext uri="{BB962C8B-B14F-4D97-AF65-F5344CB8AC3E}">
        <p14:creationId xmlns:p14="http://schemas.microsoft.com/office/powerpoint/2010/main" val="36387823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Numbering of tables and figures</a:t>
            </a:r>
            <a:endParaRPr lang="en-US" dirty="0"/>
          </a:p>
        </p:txBody>
      </p:sp>
      <p:sp>
        <p:nvSpPr>
          <p:cNvPr id="3" name="Content Placeholder 2"/>
          <p:cNvSpPr>
            <a:spLocks noGrp="1"/>
          </p:cNvSpPr>
          <p:nvPr>
            <p:ph idx="1"/>
          </p:nvPr>
        </p:nvSpPr>
        <p:spPr/>
        <p:txBody>
          <a:bodyPr>
            <a:normAutofit fontScale="70000" lnSpcReduction="20000"/>
          </a:bodyPr>
          <a:lstStyle/>
          <a:p>
            <a:pPr marL="514350" indent="-514350">
              <a:buFont typeface="+mj-lt"/>
              <a:buAutoNum type="arabicPeriod"/>
            </a:pPr>
            <a:r>
              <a:rPr lang="en-US" dirty="0" smtClean="0"/>
              <a:t>Tables </a:t>
            </a:r>
            <a:r>
              <a:rPr lang="en-US" dirty="0"/>
              <a:t>and figures appearing in the body of the paper must be referred to in the text, and will follow as closely as possible the first reference to them. </a:t>
            </a:r>
            <a:endParaRPr lang="en-US" dirty="0" smtClean="0"/>
          </a:p>
          <a:p>
            <a:pPr marL="514350" indent="-514350">
              <a:buFont typeface="+mj-lt"/>
              <a:buAutoNum type="arabicPeriod"/>
            </a:pPr>
            <a:r>
              <a:rPr lang="en-US" dirty="0" smtClean="0"/>
              <a:t>Tables </a:t>
            </a:r>
            <a:r>
              <a:rPr lang="en-US" dirty="0"/>
              <a:t>and figures are numbered in separate series. Each table and figure, including any in the appendices, has a number in its own series. Each series is numbered consecutively in Arabic numerals (e.g., Figure 10, Figure 11, Figure 12); or within chapters (e.g., Figure 10.1, Figure 10.2, Figure 10.3). </a:t>
            </a:r>
          </a:p>
          <a:p>
            <a:pPr marL="514350" indent="-514350">
              <a:buFont typeface="+mj-lt"/>
              <a:buAutoNum type="arabicPeriod"/>
            </a:pPr>
            <a:r>
              <a:rPr lang="en-US" dirty="0" smtClean="0"/>
              <a:t>Each </a:t>
            </a:r>
            <a:r>
              <a:rPr lang="en-US" dirty="0"/>
              <a:t>table and figure will be separately numbered. Figures will be complete on one page. </a:t>
            </a:r>
          </a:p>
          <a:p>
            <a:pPr marL="514350" indent="-514350">
              <a:buFont typeface="+mj-lt"/>
              <a:buAutoNum type="arabicPeriod"/>
            </a:pPr>
            <a:r>
              <a:rPr lang="en-US" dirty="0" smtClean="0"/>
              <a:t>If </a:t>
            </a:r>
            <a:r>
              <a:rPr lang="en-US" dirty="0"/>
              <a:t>a table continues to the following page, the top line should read “Table 10 (continued).” The title is not repeated. Column headings should be repeated. </a:t>
            </a:r>
          </a:p>
          <a:p>
            <a:pPr marL="0" indent="0">
              <a:buNone/>
            </a:pPr>
            <a:endParaRPr lang="en-US" dirty="0"/>
          </a:p>
        </p:txBody>
      </p:sp>
    </p:spTree>
    <p:extLst>
      <p:ext uri="{BB962C8B-B14F-4D97-AF65-F5344CB8AC3E}">
        <p14:creationId xmlns:p14="http://schemas.microsoft.com/office/powerpoint/2010/main" val="23013671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dirty="0" smtClean="0"/>
              <a:t>Titles and Captions </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62500" lnSpcReduction="20000"/>
          </a:bodyPr>
          <a:lstStyle/>
          <a:p>
            <a:pPr marL="514350" indent="-514350">
              <a:buFont typeface="+mj-lt"/>
              <a:buAutoNum type="arabicPeriod"/>
            </a:pPr>
            <a:r>
              <a:rPr lang="en-US" dirty="0" smtClean="0"/>
              <a:t>Tables </a:t>
            </a:r>
            <a:r>
              <a:rPr lang="en-US" dirty="0"/>
              <a:t>will be identified by the word “Table” and be numbered consecutively using Arabic numerals. Double space after the table number and type the table title in italics. Capitalize all major words of the table title, including prepositions of four or more letters (e.g., use “With” and “Between” and “of” and “to”). See the </a:t>
            </a:r>
            <a:r>
              <a:rPr lang="en-US" dirty="0" err="1"/>
              <a:t>APA</a:t>
            </a:r>
            <a:r>
              <a:rPr lang="en-US" dirty="0"/>
              <a:t> manual for sample table titles. </a:t>
            </a:r>
          </a:p>
          <a:p>
            <a:pPr marL="514350" indent="-514350">
              <a:buFont typeface="+mj-lt"/>
              <a:buAutoNum type="arabicPeriod"/>
            </a:pPr>
            <a:r>
              <a:rPr lang="en-US" dirty="0" smtClean="0"/>
              <a:t>Figures </a:t>
            </a:r>
            <a:r>
              <a:rPr lang="en-US" dirty="0"/>
              <a:t>will be identified by the word “Figure” and be numbered consecutively using Arabic numerals. The word “Figure” and its corresponding number are typed in italics. Captions for figures are continued on the same line as the figure number. </a:t>
            </a:r>
            <a:endParaRPr lang="en-US" dirty="0" smtClean="0"/>
          </a:p>
          <a:p>
            <a:pPr marL="514350" indent="-514350">
              <a:buFont typeface="+mj-lt"/>
              <a:buAutoNum type="arabicPeriod"/>
            </a:pPr>
            <a:r>
              <a:rPr lang="en-US" dirty="0" smtClean="0"/>
              <a:t>The </a:t>
            </a:r>
            <a:r>
              <a:rPr lang="en-US" dirty="0"/>
              <a:t>captions are not </a:t>
            </a:r>
            <a:r>
              <a:rPr lang="en-US" dirty="0" smtClean="0"/>
              <a:t>italicized</a:t>
            </a:r>
            <a:r>
              <a:rPr lang="en-US" dirty="0"/>
              <a:t>. Figure captions are placed </a:t>
            </a:r>
            <a:r>
              <a:rPr lang="en-US" i="1" dirty="0"/>
              <a:t>below </a:t>
            </a:r>
            <a:r>
              <a:rPr lang="en-US" dirty="0"/>
              <a:t>the figure and must follow </a:t>
            </a:r>
            <a:r>
              <a:rPr lang="en-US" dirty="0" err="1"/>
              <a:t>APA</a:t>
            </a:r>
            <a:r>
              <a:rPr lang="en-US" dirty="0"/>
              <a:t> style for capitalization: capitalize </a:t>
            </a:r>
            <a:r>
              <a:rPr lang="en-US" i="1" dirty="0"/>
              <a:t>only </a:t>
            </a:r>
            <a:r>
              <a:rPr lang="en-US" dirty="0"/>
              <a:t>the first word of the caption, any proper noun or adjective, and the first word after a colon. (Page 10 of this manual has a sample figure caption.) </a:t>
            </a:r>
            <a:endParaRPr lang="en-US" dirty="0" smtClean="0"/>
          </a:p>
          <a:p>
            <a:pPr marL="514350" indent="-514350">
              <a:buFont typeface="+mj-lt"/>
              <a:buAutoNum type="arabicPeriod"/>
            </a:pPr>
            <a:r>
              <a:rPr lang="en-US" dirty="0" smtClean="0"/>
              <a:t>These </a:t>
            </a:r>
            <a:r>
              <a:rPr lang="en-US" dirty="0"/>
              <a:t>titles/captions will appear in the preliminary pages in the List of Tables or List of Figures (see List of Tables on page 17 and List of Figures on page 19.) </a:t>
            </a:r>
          </a:p>
          <a:p>
            <a:pPr marL="0" indent="0">
              <a:buNone/>
            </a:pPr>
            <a:endParaRPr lang="en-US" dirty="0"/>
          </a:p>
        </p:txBody>
      </p:sp>
    </p:spTree>
    <p:extLst>
      <p:ext uri="{BB962C8B-B14F-4D97-AF65-F5344CB8AC3E}">
        <p14:creationId xmlns:p14="http://schemas.microsoft.com/office/powerpoint/2010/main" val="29794622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Citations</a:t>
            </a:r>
            <a:endParaRPr lang="en-US" dirty="0"/>
          </a:p>
        </p:txBody>
      </p:sp>
      <p:sp>
        <p:nvSpPr>
          <p:cNvPr id="3" name="Content Placeholder 2"/>
          <p:cNvSpPr>
            <a:spLocks noGrp="1"/>
          </p:cNvSpPr>
          <p:nvPr>
            <p:ph idx="1"/>
          </p:nvPr>
        </p:nvSpPr>
        <p:spPr/>
        <p:txBody>
          <a:bodyPr/>
          <a:lstStyle/>
          <a:p>
            <a:pPr marL="0" indent="0">
              <a:buNone/>
            </a:pPr>
            <a:r>
              <a:rPr lang="en-US" dirty="0" smtClean="0"/>
              <a:t>When </a:t>
            </a:r>
            <a:r>
              <a:rPr lang="en-US" dirty="0"/>
              <a:t>referring to a table or figure in the text, the full word and number will be used (e.g., Table 10 or Figure 6). The table or figure reference must </a:t>
            </a:r>
            <a:r>
              <a:rPr lang="en-US" i="1" dirty="0"/>
              <a:t>precede </a:t>
            </a:r>
            <a:r>
              <a:rPr lang="en-US" dirty="0"/>
              <a:t>the table or figure itself. </a:t>
            </a:r>
          </a:p>
        </p:txBody>
      </p:sp>
    </p:spTree>
    <p:extLst>
      <p:ext uri="{BB962C8B-B14F-4D97-AF65-F5344CB8AC3E}">
        <p14:creationId xmlns:p14="http://schemas.microsoft.com/office/powerpoint/2010/main" val="7064861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ARRANGEMENT OF </a:t>
            </a:r>
            <a:r>
              <a:rPr lang="en-US" dirty="0" smtClean="0"/>
              <a:t>CONTENTS OF THESIS</a:t>
            </a:r>
            <a:endParaRPr lang="en-US" dirty="0"/>
          </a:p>
        </p:txBody>
      </p:sp>
      <p:sp>
        <p:nvSpPr>
          <p:cNvPr id="3" name="Content Placeholder 2"/>
          <p:cNvSpPr>
            <a:spLocks noGrp="1"/>
          </p:cNvSpPr>
          <p:nvPr>
            <p:ph idx="1"/>
          </p:nvPr>
        </p:nvSpPr>
        <p:spPr/>
        <p:txBody>
          <a:bodyPr>
            <a:normAutofit/>
          </a:bodyPr>
          <a:lstStyle/>
          <a:p>
            <a:endParaRPr lang="en-US" dirty="0"/>
          </a:p>
          <a:p>
            <a:pPr marL="514350" indent="-514350">
              <a:buFont typeface="+mj-lt"/>
              <a:buAutoNum type="arabicPeriod"/>
            </a:pPr>
            <a:r>
              <a:rPr lang="en-US" dirty="0"/>
              <a:t>Preliminary Pages </a:t>
            </a:r>
          </a:p>
          <a:p>
            <a:pPr marL="514350" indent="-514350">
              <a:buFont typeface="+mj-lt"/>
              <a:buAutoNum type="arabicPeriod"/>
            </a:pPr>
            <a:r>
              <a:rPr lang="en-US" dirty="0" smtClean="0"/>
              <a:t>Text </a:t>
            </a:r>
            <a:r>
              <a:rPr lang="en-US" dirty="0"/>
              <a:t>(usually divided into chapters and sections) </a:t>
            </a:r>
          </a:p>
          <a:p>
            <a:pPr marL="514350" indent="-514350">
              <a:buFont typeface="+mj-lt"/>
              <a:buAutoNum type="arabicPeriod"/>
            </a:pPr>
            <a:r>
              <a:rPr lang="en-US" dirty="0" smtClean="0"/>
              <a:t>Reference </a:t>
            </a:r>
            <a:r>
              <a:rPr lang="en-US" dirty="0"/>
              <a:t>Material </a:t>
            </a:r>
          </a:p>
          <a:p>
            <a:pPr marL="0" indent="0">
              <a:buNone/>
            </a:pPr>
            <a:r>
              <a:rPr lang="en-US" dirty="0" smtClean="0"/>
              <a:t>	a</a:t>
            </a:r>
            <a:r>
              <a:rPr lang="en-US" dirty="0"/>
              <a:t>. References </a:t>
            </a:r>
          </a:p>
          <a:p>
            <a:pPr marL="0" indent="0">
              <a:buNone/>
            </a:pPr>
            <a:r>
              <a:rPr lang="en-US" dirty="0" smtClean="0"/>
              <a:t>	b</a:t>
            </a:r>
            <a:r>
              <a:rPr lang="en-US" dirty="0"/>
              <a:t>. Appendix </a:t>
            </a:r>
          </a:p>
          <a:p>
            <a:pPr marL="0" indent="0">
              <a:buNone/>
            </a:pPr>
            <a:endParaRPr lang="en-US" dirty="0"/>
          </a:p>
        </p:txBody>
      </p:sp>
    </p:spTree>
    <p:extLst>
      <p:ext uri="{BB962C8B-B14F-4D97-AF65-F5344CB8AC3E}">
        <p14:creationId xmlns:p14="http://schemas.microsoft.com/office/powerpoint/2010/main" val="8821162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The establishment of a historical context for the presentation of an innovative and creative approach to the problem analysis and solution. </a:t>
            </a:r>
          </a:p>
          <a:p>
            <a:pPr marL="514350" indent="-514350">
              <a:buFont typeface="+mj-lt"/>
              <a:buAutoNum type="arabicPeriod"/>
            </a:pPr>
            <a:r>
              <a:rPr lang="en-US" dirty="0" smtClean="0"/>
              <a:t>A clear understanding of the problem area as revealed by analysis and synthesis of a broad literature base. </a:t>
            </a:r>
          </a:p>
          <a:p>
            <a:pPr marL="514350" indent="-514350">
              <a:buFont typeface="+mj-lt"/>
              <a:buAutoNum type="arabicPeriod"/>
            </a:pPr>
            <a:r>
              <a:rPr lang="en-US" dirty="0" smtClean="0"/>
              <a:t>A well-defined research design. </a:t>
            </a:r>
          </a:p>
          <a:p>
            <a:pPr marL="0" indent="0">
              <a:buNone/>
            </a:pPr>
            <a:endParaRPr lang="en-US" dirty="0"/>
          </a:p>
        </p:txBody>
      </p:sp>
    </p:spTree>
    <p:extLst>
      <p:ext uri="{BB962C8B-B14F-4D97-AF65-F5344CB8AC3E}">
        <p14:creationId xmlns:p14="http://schemas.microsoft.com/office/powerpoint/2010/main" val="30938147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Preliminary Pages </a:t>
            </a:r>
            <a:br>
              <a:rPr lang="en-US" dirty="0" smtClean="0"/>
            </a:br>
            <a:endParaRPr lang="en-US" dirty="0"/>
          </a:p>
        </p:txBody>
      </p:sp>
      <p:sp>
        <p:nvSpPr>
          <p:cNvPr id="3" name="Content Placeholder 2"/>
          <p:cNvSpPr>
            <a:spLocks noGrp="1"/>
          </p:cNvSpPr>
          <p:nvPr>
            <p:ph idx="1"/>
          </p:nvPr>
        </p:nvSpPr>
        <p:spPr/>
        <p:txBody>
          <a:bodyPr>
            <a:normAutofit fontScale="92500" lnSpcReduction="20000"/>
          </a:bodyPr>
          <a:lstStyle/>
          <a:p>
            <a:endParaRPr lang="en-US" dirty="0"/>
          </a:p>
          <a:p>
            <a:pPr marL="0" indent="0">
              <a:buNone/>
            </a:pPr>
            <a:r>
              <a:rPr lang="en-US" dirty="0" smtClean="0"/>
              <a:t>a</a:t>
            </a:r>
            <a:r>
              <a:rPr lang="en-US" dirty="0"/>
              <a:t>. Title page </a:t>
            </a:r>
          </a:p>
          <a:p>
            <a:pPr marL="0" indent="0">
              <a:buNone/>
            </a:pPr>
            <a:r>
              <a:rPr lang="en-US" dirty="0"/>
              <a:t>b. Abstract </a:t>
            </a:r>
          </a:p>
          <a:p>
            <a:pPr marL="0" indent="0">
              <a:buNone/>
            </a:pPr>
            <a:r>
              <a:rPr lang="en-US" dirty="0"/>
              <a:t>c. Copyright page </a:t>
            </a:r>
          </a:p>
          <a:p>
            <a:pPr marL="0" indent="0">
              <a:buNone/>
            </a:pPr>
            <a:r>
              <a:rPr lang="en-US" dirty="0"/>
              <a:t>d. Committee Membership/Approval page </a:t>
            </a:r>
          </a:p>
          <a:p>
            <a:pPr marL="0" indent="0">
              <a:buNone/>
            </a:pPr>
            <a:r>
              <a:rPr lang="en-US" dirty="0"/>
              <a:t>e. Acknowledgement(s) (optional) </a:t>
            </a:r>
          </a:p>
          <a:p>
            <a:pPr marL="0" indent="0">
              <a:buNone/>
            </a:pPr>
            <a:r>
              <a:rPr lang="en-US" dirty="0"/>
              <a:t>f. Table of Contents </a:t>
            </a:r>
          </a:p>
          <a:p>
            <a:pPr marL="0" indent="0">
              <a:buNone/>
            </a:pPr>
            <a:r>
              <a:rPr lang="en-US" dirty="0"/>
              <a:t>g. List of Tables </a:t>
            </a:r>
          </a:p>
          <a:p>
            <a:pPr marL="0" indent="0">
              <a:buNone/>
            </a:pPr>
            <a:r>
              <a:rPr lang="en-US" dirty="0"/>
              <a:t>h. List of Figures </a:t>
            </a:r>
          </a:p>
          <a:p>
            <a:pPr marL="0" indent="0">
              <a:buNone/>
            </a:pPr>
            <a:endParaRPr lang="en-US" dirty="0"/>
          </a:p>
        </p:txBody>
      </p:sp>
    </p:spTree>
    <p:extLst>
      <p:ext uri="{BB962C8B-B14F-4D97-AF65-F5344CB8AC3E}">
        <p14:creationId xmlns:p14="http://schemas.microsoft.com/office/powerpoint/2010/main" val="25051734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dirty="0" smtClean="0"/>
              <a:t>Title Page </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55000" lnSpcReduction="20000"/>
          </a:bodyPr>
          <a:lstStyle/>
          <a:p>
            <a:pPr marL="514350" indent="-514350">
              <a:buFont typeface="+mj-lt"/>
              <a:buAutoNum type="arabicPeriod"/>
            </a:pPr>
            <a:r>
              <a:rPr lang="en-US" dirty="0" smtClean="0"/>
              <a:t>All </a:t>
            </a:r>
            <a:r>
              <a:rPr lang="en-US" dirty="0"/>
              <a:t>information on the title page is centered </a:t>
            </a:r>
            <a:endParaRPr lang="en-US" dirty="0" smtClean="0"/>
          </a:p>
          <a:p>
            <a:pPr marL="514350" indent="-514350">
              <a:buFont typeface="+mj-lt"/>
              <a:buAutoNum type="arabicPeriod"/>
            </a:pPr>
            <a:r>
              <a:rPr lang="en-US" dirty="0" smtClean="0"/>
              <a:t>The </a:t>
            </a:r>
            <a:r>
              <a:rPr lang="en-US" dirty="0"/>
              <a:t>title of the dissertation will appear in capital letters. This heading is centered and dropped by a double space from the top margin. Words will be used in place of formulas and symbols in the title. The inverted pyramid form is followed for the title when the title consists of more than one line. If the title is more than one line, double space between the lines. </a:t>
            </a:r>
            <a:endParaRPr lang="en-US" dirty="0" smtClean="0"/>
          </a:p>
          <a:p>
            <a:pPr marL="514350" indent="-514350">
              <a:buFont typeface="+mj-lt"/>
              <a:buAutoNum type="arabicPeriod"/>
            </a:pPr>
            <a:r>
              <a:rPr lang="en-US" dirty="0" smtClean="0"/>
              <a:t>The </a:t>
            </a:r>
            <a:r>
              <a:rPr lang="en-US" dirty="0"/>
              <a:t>author’s name will be spelled out in full and must match the name on university records; no middle initials are permitted. </a:t>
            </a:r>
          </a:p>
          <a:p>
            <a:pPr marL="514350" indent="-514350">
              <a:buFont typeface="+mj-lt"/>
              <a:buAutoNum type="arabicPeriod"/>
            </a:pPr>
            <a:r>
              <a:rPr lang="en-US" dirty="0" smtClean="0"/>
              <a:t>A </a:t>
            </a:r>
            <a:r>
              <a:rPr lang="en-US" dirty="0"/>
              <a:t>listing of earlier schools and degrees immediately follows the author’s name. </a:t>
            </a:r>
          </a:p>
          <a:p>
            <a:pPr marL="514350" indent="-514350">
              <a:buFont typeface="+mj-lt"/>
              <a:buAutoNum type="arabicPeriod"/>
            </a:pPr>
            <a:r>
              <a:rPr lang="en-US" dirty="0" smtClean="0"/>
              <a:t>The </a:t>
            </a:r>
            <a:r>
              <a:rPr lang="en-US" dirty="0"/>
              <a:t>submission statement names the degree sought, the program and school, the university, and the year. </a:t>
            </a:r>
          </a:p>
          <a:p>
            <a:pPr marL="514350" indent="-514350">
              <a:buFont typeface="+mj-lt"/>
              <a:buAutoNum type="arabicPeriod"/>
            </a:pPr>
            <a:r>
              <a:rPr lang="en-US" dirty="0" smtClean="0"/>
              <a:t>The </a:t>
            </a:r>
            <a:r>
              <a:rPr lang="en-US" dirty="0"/>
              <a:t>last line of the title page (the year) will be centered 1” from the bottom edge of the page. </a:t>
            </a:r>
          </a:p>
          <a:p>
            <a:pPr marL="514350" indent="-514350">
              <a:buFont typeface="+mj-lt"/>
              <a:buAutoNum type="arabicPeriod"/>
            </a:pPr>
            <a:r>
              <a:rPr lang="en-US" dirty="0" smtClean="0"/>
              <a:t>Do </a:t>
            </a:r>
            <a:r>
              <a:rPr lang="en-US" dirty="0"/>
              <a:t>not number the Title Page. The Title Page counts as “</a:t>
            </a:r>
            <a:r>
              <a:rPr lang="en-US" dirty="0" err="1"/>
              <a:t>i</a:t>
            </a:r>
            <a:r>
              <a:rPr lang="en-US" dirty="0"/>
              <a:t>” but the number does not appear. </a:t>
            </a:r>
          </a:p>
          <a:p>
            <a:pPr marL="514350" indent="-514350">
              <a:buFont typeface="+mj-lt"/>
              <a:buAutoNum type="arabicPeriod"/>
            </a:pPr>
            <a:endParaRPr lang="en-US" dirty="0"/>
          </a:p>
          <a:p>
            <a:pPr marL="0" indent="0">
              <a:buNone/>
            </a:pPr>
            <a:endParaRPr lang="en-US" dirty="0"/>
          </a:p>
        </p:txBody>
      </p:sp>
    </p:spTree>
    <p:extLst>
      <p:ext uri="{BB962C8B-B14F-4D97-AF65-F5344CB8AC3E}">
        <p14:creationId xmlns:p14="http://schemas.microsoft.com/office/powerpoint/2010/main" val="10629862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dirty="0" smtClean="0"/>
              <a:t>Abstract </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85000" lnSpcReduction="20000"/>
          </a:bodyPr>
          <a:lstStyle/>
          <a:p>
            <a:pPr marL="514350" indent="-514350">
              <a:buFont typeface="+mj-lt"/>
              <a:buAutoNum type="arabicPeriod"/>
            </a:pPr>
            <a:r>
              <a:rPr lang="en-US" dirty="0" smtClean="0"/>
              <a:t>An </a:t>
            </a:r>
            <a:r>
              <a:rPr lang="en-US" dirty="0"/>
              <a:t>abstract of no more than 350 words in length must appear immediately after the title page in all doctoral dissertations </a:t>
            </a:r>
            <a:endParaRPr lang="en-US" dirty="0" smtClean="0"/>
          </a:p>
          <a:p>
            <a:pPr marL="514350" indent="-514350">
              <a:buFont typeface="+mj-lt"/>
              <a:buAutoNum type="arabicPeriod"/>
            </a:pPr>
            <a:r>
              <a:rPr lang="en-US" dirty="0" smtClean="0"/>
              <a:t>The </a:t>
            </a:r>
            <a:r>
              <a:rPr lang="en-US" dirty="0"/>
              <a:t>abstract will consist of the dissertation title followed by the text. </a:t>
            </a:r>
          </a:p>
          <a:p>
            <a:pPr marL="514350" indent="-514350">
              <a:buFont typeface="+mj-lt"/>
              <a:buAutoNum type="arabicPeriod"/>
            </a:pPr>
            <a:r>
              <a:rPr lang="en-US" dirty="0" smtClean="0"/>
              <a:t>The </a:t>
            </a:r>
            <a:r>
              <a:rPr lang="en-US" dirty="0"/>
              <a:t>abstract will state briefly the problem discussed in the dissertation, describe the research procedures or methodology, and summarize major findings and conclusions. Language should be kept as clear and concise as possible. </a:t>
            </a:r>
          </a:p>
          <a:p>
            <a:pPr marL="514350" indent="-514350">
              <a:buFont typeface="+mj-lt"/>
              <a:buAutoNum type="arabicPeriod"/>
            </a:pPr>
            <a:r>
              <a:rPr lang="en-US" dirty="0" smtClean="0"/>
              <a:t>The </a:t>
            </a:r>
            <a:r>
              <a:rPr lang="en-US" dirty="0"/>
              <a:t>abstract will not include footnotes, citations, illustrative materials, or tables. </a:t>
            </a:r>
          </a:p>
          <a:p>
            <a:pPr marL="514350" indent="-514350">
              <a:buFont typeface="+mj-lt"/>
              <a:buAutoNum type="arabicPeriod"/>
            </a:pPr>
            <a:endParaRPr lang="en-US" dirty="0"/>
          </a:p>
        </p:txBody>
      </p:sp>
    </p:spTree>
    <p:extLst>
      <p:ext uri="{BB962C8B-B14F-4D97-AF65-F5344CB8AC3E}">
        <p14:creationId xmlns:p14="http://schemas.microsoft.com/office/powerpoint/2010/main" val="36431708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0000" lnSpcReduction="20000"/>
          </a:bodyPr>
          <a:lstStyle/>
          <a:p>
            <a:pPr marL="514350" indent="-514350">
              <a:buFont typeface="+mj-lt"/>
              <a:buAutoNum type="arabicPeriod" startAt="5"/>
            </a:pPr>
            <a:r>
              <a:rPr lang="en-US" dirty="0" smtClean="0"/>
              <a:t>The candidate’s full name as on the title page appears in the right-hand corner of the first page as the first line of text, 0.83” from the top edge and 1” from the right edge of the paper. The month and year the degree is to be conferred appears on the second line below the student’s name. </a:t>
            </a:r>
            <a:r>
              <a:rPr lang="en-US" dirty="0" smtClean="0"/>
              <a:t>“</a:t>
            </a:r>
            <a:r>
              <a:rPr lang="en-US" dirty="0"/>
              <a:t>Educational Leadership” appears as the third line of text, below the month/year as the name of the degree program. All three lines above will be right-aligned. </a:t>
            </a:r>
          </a:p>
          <a:p>
            <a:pPr marL="514350" indent="-514350">
              <a:buFont typeface="+mj-lt"/>
              <a:buAutoNum type="arabicPeriod" startAt="5"/>
            </a:pPr>
            <a:r>
              <a:rPr lang="en-US" dirty="0" smtClean="0"/>
              <a:t>The </a:t>
            </a:r>
            <a:r>
              <a:rPr lang="en-US" dirty="0"/>
              <a:t>title of the dissertation will appear in capital letters. This heading is centered and dropped by a double space from the top margin. The word Abstract appears a double space below the title of the dissertation. The text of the abstract begins at the left margin one triple space below the word Abstract. </a:t>
            </a:r>
          </a:p>
          <a:p>
            <a:pPr marL="514350" indent="-514350">
              <a:buFont typeface="+mj-lt"/>
              <a:buAutoNum type="arabicPeriod" startAt="5"/>
            </a:pPr>
            <a:r>
              <a:rPr lang="en-US" dirty="0" smtClean="0"/>
              <a:t>Abstract </a:t>
            </a:r>
            <a:r>
              <a:rPr lang="en-US" dirty="0"/>
              <a:t>pages are numbered with small Roman numerals centered 0.83” from the bottom edge of the page. </a:t>
            </a:r>
          </a:p>
          <a:p>
            <a:pPr marL="0" indent="0">
              <a:buNone/>
            </a:pPr>
            <a:endParaRPr lang="en-US" dirty="0"/>
          </a:p>
        </p:txBody>
      </p:sp>
    </p:spTree>
    <p:extLst>
      <p:ext uri="{BB962C8B-B14F-4D97-AF65-F5344CB8AC3E}">
        <p14:creationId xmlns:p14="http://schemas.microsoft.com/office/powerpoint/2010/main" val="5669368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Approval Page</a:t>
            </a:r>
            <a:endParaRPr lang="en-US" dirty="0"/>
          </a:p>
        </p:txBody>
      </p:sp>
      <p:sp>
        <p:nvSpPr>
          <p:cNvPr id="3" name="Content Placeholder 2"/>
          <p:cNvSpPr>
            <a:spLocks noGrp="1"/>
          </p:cNvSpPr>
          <p:nvPr>
            <p:ph idx="1"/>
          </p:nvPr>
        </p:nvSpPr>
        <p:spPr/>
        <p:txBody>
          <a:bodyPr>
            <a:normAutofit fontScale="77500" lnSpcReduction="20000"/>
          </a:bodyPr>
          <a:lstStyle/>
          <a:p>
            <a:pPr marL="514350" indent="-514350">
              <a:buFont typeface="+mj-lt"/>
              <a:buAutoNum type="arabicPeriod"/>
            </a:pPr>
            <a:r>
              <a:rPr lang="en-US" dirty="0" smtClean="0"/>
              <a:t>All </a:t>
            </a:r>
            <a:r>
              <a:rPr lang="en-US" dirty="0"/>
              <a:t>information on the Committee Membership/Approval page is centered. (see Figure 3). </a:t>
            </a:r>
          </a:p>
          <a:p>
            <a:pPr marL="514350" indent="-514350">
              <a:buFont typeface="+mj-lt"/>
              <a:buAutoNum type="arabicPeriod"/>
            </a:pPr>
            <a:r>
              <a:rPr lang="en-US" dirty="0" smtClean="0"/>
              <a:t>California </a:t>
            </a:r>
            <a:r>
              <a:rPr lang="en-US" dirty="0"/>
              <a:t>State University, Fresno is centered and dropped by a double space from the top margin. </a:t>
            </a:r>
            <a:r>
              <a:rPr lang="en-US" dirty="0" err="1"/>
              <a:t>Kremen</a:t>
            </a:r>
            <a:r>
              <a:rPr lang="en-US" dirty="0"/>
              <a:t> School of Education and Human Development appears immediately below the university’s name. Doctoral Program in Educational Leadership at Fresno State appears immediately below the school’s name. </a:t>
            </a:r>
          </a:p>
          <a:p>
            <a:pPr marL="514350" indent="-514350">
              <a:buFont typeface="+mj-lt"/>
              <a:buAutoNum type="arabicPeriod"/>
            </a:pPr>
            <a:r>
              <a:rPr lang="en-US" dirty="0" smtClean="0"/>
              <a:t>The </a:t>
            </a:r>
            <a:r>
              <a:rPr lang="en-US" dirty="0"/>
              <a:t>candidate’s full name appears after “This dissertation was presented by”. </a:t>
            </a:r>
          </a:p>
          <a:p>
            <a:pPr marL="514350" indent="-514350">
              <a:buFont typeface="+mj-lt"/>
              <a:buAutoNum type="arabicPeriod"/>
            </a:pPr>
            <a:r>
              <a:rPr lang="en-US" dirty="0" smtClean="0"/>
              <a:t>The </a:t>
            </a:r>
            <a:r>
              <a:rPr lang="en-US" dirty="0"/>
              <a:t>defense of the dissertation date appears after “It was defended on”. </a:t>
            </a:r>
          </a:p>
          <a:p>
            <a:pPr marL="0" indent="0">
              <a:buNone/>
            </a:pPr>
            <a:endParaRPr lang="en-US" dirty="0"/>
          </a:p>
        </p:txBody>
      </p:sp>
    </p:spTree>
    <p:extLst>
      <p:ext uri="{BB962C8B-B14F-4D97-AF65-F5344CB8AC3E}">
        <p14:creationId xmlns:p14="http://schemas.microsoft.com/office/powerpoint/2010/main" val="32928901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Approval Page</a:t>
            </a:r>
            <a:endParaRPr lang="en-US" dirty="0"/>
          </a:p>
        </p:txBody>
      </p:sp>
      <p:sp>
        <p:nvSpPr>
          <p:cNvPr id="3" name="Content Placeholder 2"/>
          <p:cNvSpPr>
            <a:spLocks noGrp="1"/>
          </p:cNvSpPr>
          <p:nvPr>
            <p:ph idx="1"/>
          </p:nvPr>
        </p:nvSpPr>
        <p:spPr/>
        <p:txBody>
          <a:bodyPr>
            <a:normAutofit fontScale="70000" lnSpcReduction="20000"/>
          </a:bodyPr>
          <a:lstStyle/>
          <a:p>
            <a:endParaRPr lang="en-US" dirty="0"/>
          </a:p>
          <a:p>
            <a:pPr marL="514350" indent="-514350">
              <a:buFont typeface="+mj-lt"/>
              <a:buAutoNum type="arabicPeriod" startAt="5"/>
            </a:pPr>
            <a:r>
              <a:rPr lang="en-US" dirty="0"/>
              <a:t>The Committee Membership/Approval Page must include the names and signatures of the dissertation chair and committee members. Do not provide academic titles (i.e., “Dr.” or “Ph.D.”) before or after committee members’ names. </a:t>
            </a:r>
          </a:p>
          <a:p>
            <a:pPr marL="514350" indent="-514350">
              <a:buFont typeface="+mj-lt"/>
              <a:buAutoNum type="arabicPeriod" startAt="5"/>
            </a:pPr>
            <a:r>
              <a:rPr lang="en-US" dirty="0" smtClean="0"/>
              <a:t>The </a:t>
            </a:r>
            <a:r>
              <a:rPr lang="en-US" dirty="0"/>
              <a:t>committee chair must be listed first, with the name typed below the line, followed by the designation “Chair”. </a:t>
            </a:r>
          </a:p>
          <a:p>
            <a:pPr marL="514350" indent="-514350">
              <a:buFont typeface="+mj-lt"/>
              <a:buAutoNum type="arabicPeriod" startAt="5"/>
            </a:pPr>
            <a:r>
              <a:rPr lang="en-US" dirty="0" smtClean="0"/>
              <a:t>Names </a:t>
            </a:r>
            <a:r>
              <a:rPr lang="en-US" dirty="0"/>
              <a:t>of the remaining committee members will be placed in order accordance to committee preference, with the name of each member typed below each line. </a:t>
            </a:r>
          </a:p>
          <a:p>
            <a:pPr marL="514350" indent="-514350">
              <a:buFont typeface="+mj-lt"/>
              <a:buAutoNum type="arabicPeriod" startAt="5"/>
            </a:pPr>
            <a:r>
              <a:rPr lang="en-US" dirty="0" smtClean="0"/>
              <a:t>The </a:t>
            </a:r>
            <a:r>
              <a:rPr lang="en-US" dirty="0"/>
              <a:t>full department name is centered under each committee member’s name. </a:t>
            </a:r>
          </a:p>
          <a:p>
            <a:pPr marL="514350" indent="-514350">
              <a:buFont typeface="+mj-lt"/>
              <a:buAutoNum type="arabicPeriod" startAt="5"/>
            </a:pPr>
            <a:r>
              <a:rPr lang="en-US" dirty="0" smtClean="0"/>
              <a:t>The </a:t>
            </a:r>
            <a:r>
              <a:rPr lang="en-US" dirty="0"/>
              <a:t>Committee Membership/Approval Page is numbered with small Roman numerals centered 0.83” from the bottom edge of the page. </a:t>
            </a:r>
          </a:p>
          <a:p>
            <a:pPr marL="0" indent="0">
              <a:buNone/>
            </a:pPr>
            <a:endParaRPr lang="en-US" dirty="0"/>
          </a:p>
        </p:txBody>
      </p:sp>
    </p:spTree>
    <p:extLst>
      <p:ext uri="{BB962C8B-B14F-4D97-AF65-F5344CB8AC3E}">
        <p14:creationId xmlns:p14="http://schemas.microsoft.com/office/powerpoint/2010/main" val="27777506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dirty="0" smtClean="0"/>
              <a:t>Acknowledgement(s) </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77500" lnSpcReduction="20000"/>
          </a:bodyPr>
          <a:lstStyle/>
          <a:p>
            <a:pPr marL="514350" indent="-514350">
              <a:buFont typeface="+mj-lt"/>
              <a:buAutoNum type="arabicPeriod"/>
            </a:pPr>
            <a:r>
              <a:rPr lang="en-US" dirty="0" smtClean="0"/>
              <a:t>The </a:t>
            </a:r>
            <a:r>
              <a:rPr lang="en-US" dirty="0"/>
              <a:t>heading ACKNOWLEDGEMENT or ACKNOWLEDGEMENTS will appear in capital letters. This heading is centered and dropped by a double space from the top margin; double space below it to the text. </a:t>
            </a:r>
          </a:p>
          <a:p>
            <a:pPr marL="514350" indent="-514350">
              <a:buFont typeface="+mj-lt"/>
              <a:buAutoNum type="arabicPeriod"/>
            </a:pPr>
            <a:r>
              <a:rPr lang="en-US" dirty="0" smtClean="0"/>
              <a:t>The </a:t>
            </a:r>
            <a:r>
              <a:rPr lang="en-US" dirty="0"/>
              <a:t>acknowledgement is optional and, if used, should be brief. Acknowledgements in the form of a brief statement of appreciation for special assistance or support, including research and editorial assistance, are what will be included in this section. </a:t>
            </a:r>
          </a:p>
          <a:p>
            <a:pPr marL="514350" indent="-514350">
              <a:buFont typeface="+mj-lt"/>
              <a:buAutoNum type="arabicPeriod"/>
            </a:pPr>
            <a:r>
              <a:rPr lang="en-US" dirty="0" smtClean="0"/>
              <a:t>Acknowledgement </a:t>
            </a:r>
            <a:r>
              <a:rPr lang="en-US" dirty="0"/>
              <a:t>pages are numbered with small Roman numerals centered 0.83” from the bottom edge of the page. </a:t>
            </a:r>
          </a:p>
          <a:p>
            <a:pPr marL="0" indent="0">
              <a:buNone/>
            </a:pPr>
            <a:endParaRPr lang="en-US" dirty="0"/>
          </a:p>
        </p:txBody>
      </p:sp>
    </p:spTree>
    <p:extLst>
      <p:ext uri="{BB962C8B-B14F-4D97-AF65-F5344CB8AC3E}">
        <p14:creationId xmlns:p14="http://schemas.microsoft.com/office/powerpoint/2010/main" val="16098064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TABLE OF CONTENTS</a:t>
            </a:r>
            <a:endParaRPr lang="en-US" dirty="0"/>
          </a:p>
        </p:txBody>
      </p:sp>
      <p:sp>
        <p:nvSpPr>
          <p:cNvPr id="3" name="Content Placeholder 2"/>
          <p:cNvSpPr>
            <a:spLocks noGrp="1"/>
          </p:cNvSpPr>
          <p:nvPr>
            <p:ph idx="1"/>
          </p:nvPr>
        </p:nvSpPr>
        <p:spPr/>
        <p:txBody>
          <a:bodyPr>
            <a:normAutofit fontScale="55000" lnSpcReduction="20000"/>
          </a:bodyPr>
          <a:lstStyle/>
          <a:p>
            <a:endParaRPr lang="en-US" dirty="0"/>
          </a:p>
          <a:p>
            <a:pPr marL="514350" indent="-514350">
              <a:buFont typeface="+mj-lt"/>
              <a:buAutoNum type="arabicPeriod"/>
            </a:pPr>
            <a:r>
              <a:rPr lang="en-US" dirty="0"/>
              <a:t>The heading TABLE OF CONTENTS will appear in capital letters. This heading is centered and dropped by a double space from the top margin; double space below it to the text. The actual listing (text) begins at the left margin. </a:t>
            </a:r>
          </a:p>
          <a:p>
            <a:pPr marL="514350" indent="-514350">
              <a:buFont typeface="+mj-lt"/>
              <a:buAutoNum type="arabicPeriod"/>
            </a:pPr>
            <a:r>
              <a:rPr lang="en-US" dirty="0" smtClean="0"/>
              <a:t> </a:t>
            </a:r>
            <a:r>
              <a:rPr lang="en-US" dirty="0"/>
              <a:t>The titles of chapters are listed in the Table of Contents, as well as those of all subdivisions. </a:t>
            </a:r>
          </a:p>
          <a:p>
            <a:pPr marL="514350" indent="-514350">
              <a:buFont typeface="+mj-lt"/>
              <a:buAutoNum type="arabicPeriod"/>
            </a:pPr>
            <a:r>
              <a:rPr lang="en-US" dirty="0" smtClean="0"/>
              <a:t>Indentation </a:t>
            </a:r>
            <a:r>
              <a:rPr lang="en-US" dirty="0"/>
              <a:t>in the Table of Contents reflects the level of each division, as shown in Figure 4. </a:t>
            </a:r>
          </a:p>
          <a:p>
            <a:pPr marL="514350" indent="-514350">
              <a:buFont typeface="+mj-lt"/>
              <a:buAutoNum type="arabicPeriod"/>
            </a:pPr>
            <a:r>
              <a:rPr lang="en-US" dirty="0" smtClean="0"/>
              <a:t>Wording</a:t>
            </a:r>
            <a:r>
              <a:rPr lang="en-US" dirty="0"/>
              <a:t>, spelling, capitalization, and punctuation in the Table of Contents must be identical to that of the actual titles in the body of the dissertation. </a:t>
            </a:r>
          </a:p>
          <a:p>
            <a:pPr marL="514350" indent="-514350">
              <a:buFont typeface="+mj-lt"/>
              <a:buAutoNum type="arabicPeriod"/>
            </a:pPr>
            <a:r>
              <a:rPr lang="en-US" dirty="0" smtClean="0"/>
              <a:t>Table </a:t>
            </a:r>
            <a:r>
              <a:rPr lang="en-US" dirty="0"/>
              <a:t>of Contents pages are numbered with small Roman numerals centered 0.83” from the bottom edge of the page. </a:t>
            </a:r>
          </a:p>
          <a:p>
            <a:pPr marL="514350" indent="-514350">
              <a:buFont typeface="+mj-lt"/>
              <a:buAutoNum type="arabicPeriod"/>
            </a:pPr>
            <a:r>
              <a:rPr lang="en-US" dirty="0" smtClean="0"/>
              <a:t>All </a:t>
            </a:r>
            <a:r>
              <a:rPr lang="en-US" dirty="0"/>
              <a:t>material following the Table of Contents is listed, with the exception of lists of tables and figures which are listed separately (see List of Tables on page 17 and List of Figures on page 19). Material that precedes the Table of Contents (e.g., Title Page, Committee Membership/Approval Page, etc.) is not listed. </a:t>
            </a:r>
          </a:p>
          <a:p>
            <a:pPr marL="0" indent="0">
              <a:buNone/>
            </a:pPr>
            <a:endParaRPr lang="en-US" dirty="0"/>
          </a:p>
        </p:txBody>
      </p:sp>
    </p:spTree>
    <p:extLst>
      <p:ext uri="{BB962C8B-B14F-4D97-AF65-F5344CB8AC3E}">
        <p14:creationId xmlns:p14="http://schemas.microsoft.com/office/powerpoint/2010/main" val="319393536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dirty="0" smtClean="0"/>
              <a:t>List of Tables </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92500"/>
          </a:bodyPr>
          <a:lstStyle/>
          <a:p>
            <a:pPr marL="514350" indent="-514350">
              <a:buFont typeface="+mj-lt"/>
              <a:buAutoNum type="arabicPeriod"/>
            </a:pPr>
            <a:r>
              <a:rPr lang="en-US" dirty="0" smtClean="0"/>
              <a:t>The </a:t>
            </a:r>
            <a:r>
              <a:rPr lang="en-US" dirty="0"/>
              <a:t>heading LIST OF TABLES will appear in capital letters. This heading is centered and dropped by a double space from the top margin; double space below it to the text. The listing of tables (text) begins at the left margin. </a:t>
            </a:r>
          </a:p>
          <a:p>
            <a:pPr marL="514350" indent="-514350">
              <a:buFont typeface="+mj-lt"/>
              <a:buAutoNum type="arabicPeriod"/>
            </a:pPr>
            <a:r>
              <a:rPr lang="en-US" dirty="0" smtClean="0"/>
              <a:t>Wording</a:t>
            </a:r>
            <a:r>
              <a:rPr lang="en-US" dirty="0"/>
              <a:t>, spelling, capitalization, and punctuation in the List of Tables will be identical to that of the titles that appear on the tables in the text. </a:t>
            </a:r>
          </a:p>
          <a:p>
            <a:pPr marL="0" indent="0">
              <a:buNone/>
            </a:pPr>
            <a:endParaRPr lang="en-US" dirty="0"/>
          </a:p>
        </p:txBody>
      </p:sp>
    </p:spTree>
    <p:extLst>
      <p:ext uri="{BB962C8B-B14F-4D97-AF65-F5344CB8AC3E}">
        <p14:creationId xmlns:p14="http://schemas.microsoft.com/office/powerpoint/2010/main" val="13095067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List of Tables</a:t>
            </a:r>
            <a:endParaRPr lang="en-US" dirty="0"/>
          </a:p>
        </p:txBody>
      </p:sp>
      <p:sp>
        <p:nvSpPr>
          <p:cNvPr id="3" name="Content Placeholder 2"/>
          <p:cNvSpPr>
            <a:spLocks noGrp="1"/>
          </p:cNvSpPr>
          <p:nvPr>
            <p:ph idx="1"/>
          </p:nvPr>
        </p:nvSpPr>
        <p:spPr/>
        <p:txBody>
          <a:bodyPr/>
          <a:lstStyle/>
          <a:p>
            <a:endParaRPr lang="en-US" dirty="0"/>
          </a:p>
          <a:p>
            <a:pPr marL="514350" indent="-514350">
              <a:buFont typeface="+mj-lt"/>
              <a:buAutoNum type="arabicPeriod" startAt="3"/>
            </a:pPr>
            <a:r>
              <a:rPr lang="en-US" dirty="0"/>
              <a:t>The List of Tables pages are numbered with small Roman numerals centered 0.83” from the bottom edge of the page and continues the numbering from the last page of the Table of Contents. </a:t>
            </a:r>
          </a:p>
          <a:p>
            <a:pPr marL="0" indent="0">
              <a:buNone/>
            </a:pPr>
            <a:endParaRPr lang="en-US" dirty="0"/>
          </a:p>
        </p:txBody>
      </p:sp>
    </p:spTree>
    <p:extLst>
      <p:ext uri="{BB962C8B-B14F-4D97-AF65-F5344CB8AC3E}">
        <p14:creationId xmlns:p14="http://schemas.microsoft.com/office/powerpoint/2010/main" val="34048708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pPr marL="514350" indent="-514350">
              <a:buFont typeface="+mj-lt"/>
              <a:buAutoNum type="arabicPeriod" startAt="4"/>
            </a:pPr>
            <a:r>
              <a:rPr lang="en-US" dirty="0" smtClean="0"/>
              <a:t>Clarity in composition and careful documentation. </a:t>
            </a:r>
          </a:p>
          <a:p>
            <a:pPr marL="514350" indent="-514350">
              <a:buFont typeface="+mj-lt"/>
              <a:buAutoNum type="arabicPeriod" startAt="4"/>
            </a:pPr>
            <a:r>
              <a:rPr lang="en-US" dirty="0" smtClean="0"/>
              <a:t>Results of sufficient merit to be published in refereed journals or to form the basis of a book or monograph; sufficient detail so that other scholars can build on it in subsequent work. </a:t>
            </a:r>
          </a:p>
          <a:p>
            <a:pPr marL="514350" indent="-514350">
              <a:buFont typeface="+mj-lt"/>
              <a:buAutoNum type="arabicPeriod" startAt="4"/>
            </a:pPr>
            <a:r>
              <a:rPr lang="en-US" dirty="0" smtClean="0"/>
              <a:t>The preparation of the author to assume a position within the profession. </a:t>
            </a:r>
          </a:p>
          <a:p>
            <a:pPr marL="514350" indent="-514350">
              <a:buFont typeface="+mj-lt"/>
              <a:buAutoNum type="arabicPeriod" startAt="8"/>
            </a:pPr>
            <a:r>
              <a:rPr lang="en-US" dirty="0" smtClean="0"/>
              <a:t>The </a:t>
            </a:r>
            <a:r>
              <a:rPr lang="en-US" dirty="0"/>
              <a:t>preparation of the author to assume a position within the profession. </a:t>
            </a:r>
          </a:p>
          <a:p>
            <a:pPr marL="514350" indent="-514350">
              <a:buFont typeface="+mj-lt"/>
              <a:buAutoNum type="arabicPeriod" startAt="8"/>
            </a:pPr>
            <a:r>
              <a:rPr lang="en-US" dirty="0" smtClean="0"/>
              <a:t>Consult </a:t>
            </a:r>
            <a:r>
              <a:rPr lang="en-US" dirty="0"/>
              <a:t>the most recent edition of </a:t>
            </a:r>
            <a:r>
              <a:rPr lang="en-US" dirty="0" err="1" smtClean="0"/>
              <a:t>APA</a:t>
            </a:r>
            <a:r>
              <a:rPr lang="en-US" dirty="0" smtClean="0"/>
              <a:t> </a:t>
            </a:r>
            <a:r>
              <a:rPr lang="en-US" dirty="0" err="1" smtClean="0"/>
              <a:t>mannual</a:t>
            </a:r>
            <a:endParaRPr lang="en-US" dirty="0" smtClean="0"/>
          </a:p>
          <a:p>
            <a:pPr marL="0" indent="0">
              <a:buNone/>
            </a:pPr>
            <a:endParaRPr lang="en-US" dirty="0"/>
          </a:p>
        </p:txBody>
      </p:sp>
    </p:spTree>
    <p:extLst>
      <p:ext uri="{BB962C8B-B14F-4D97-AF65-F5344CB8AC3E}">
        <p14:creationId xmlns:p14="http://schemas.microsoft.com/office/powerpoint/2010/main" val="352664958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dirty="0" smtClean="0"/>
              <a:t>List of Figures </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85000" lnSpcReduction="20000"/>
          </a:bodyPr>
          <a:lstStyle/>
          <a:p>
            <a:pPr marL="514350" indent="-514350">
              <a:buFont typeface="+mj-lt"/>
              <a:buAutoNum type="arabicPeriod"/>
            </a:pPr>
            <a:r>
              <a:rPr lang="en-US" dirty="0" smtClean="0"/>
              <a:t>The </a:t>
            </a:r>
            <a:r>
              <a:rPr lang="en-US" dirty="0"/>
              <a:t>heading LIST OF FIGURES will appear in capital letters. This heading is centered and dropped by a double space from the top margin; double space below it to the text. The listing of figures (text) begins at the left margin. </a:t>
            </a:r>
          </a:p>
          <a:p>
            <a:pPr marL="514350" indent="-514350">
              <a:buFont typeface="+mj-lt"/>
              <a:buAutoNum type="arabicPeriod"/>
            </a:pPr>
            <a:r>
              <a:rPr lang="en-US" dirty="0" smtClean="0"/>
              <a:t>Wording</a:t>
            </a:r>
            <a:r>
              <a:rPr lang="en-US" dirty="0"/>
              <a:t>, spelling, capitalization, and punctuation in the List of Figures will be identical to that of the captions that appear on the figures in the text. </a:t>
            </a:r>
          </a:p>
          <a:p>
            <a:pPr marL="514350" indent="-514350">
              <a:buFont typeface="+mj-lt"/>
              <a:buAutoNum type="arabicPeriod"/>
            </a:pPr>
            <a:r>
              <a:rPr lang="en-US" dirty="0" smtClean="0"/>
              <a:t>The </a:t>
            </a:r>
            <a:r>
              <a:rPr lang="en-US" dirty="0"/>
              <a:t>List of Figures pages are numbered with small Roman numerals centered 0.83” from the bottom edge of the page and continues the numbering from the last page of the List of Tables. </a:t>
            </a:r>
          </a:p>
          <a:p>
            <a:pPr marL="0" indent="0">
              <a:buNone/>
            </a:pPr>
            <a:endParaRPr lang="en-US" dirty="0"/>
          </a:p>
        </p:txBody>
      </p:sp>
    </p:spTree>
    <p:extLst>
      <p:ext uri="{BB962C8B-B14F-4D97-AF65-F5344CB8AC3E}">
        <p14:creationId xmlns:p14="http://schemas.microsoft.com/office/powerpoint/2010/main" val="32773220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TEXT: CHAPTERS AND DIVISION</a:t>
            </a:r>
            <a:r>
              <a:rPr lang="en-US" dirty="0" smtClean="0"/>
              <a:t> </a:t>
            </a:r>
            <a:br>
              <a:rPr lang="en-US" dirty="0" smtClean="0"/>
            </a:br>
            <a:endParaRPr lang="en-US" dirty="0"/>
          </a:p>
        </p:txBody>
      </p:sp>
      <p:sp>
        <p:nvSpPr>
          <p:cNvPr id="3" name="Content Placeholder 2"/>
          <p:cNvSpPr>
            <a:spLocks noGrp="1"/>
          </p:cNvSpPr>
          <p:nvPr>
            <p:ph idx="1"/>
          </p:nvPr>
        </p:nvSpPr>
        <p:spPr/>
        <p:txBody>
          <a:bodyPr/>
          <a:lstStyle/>
          <a:p>
            <a:pPr marL="0" indent="0">
              <a:buNone/>
            </a:pPr>
            <a:endParaRPr lang="en-US" dirty="0"/>
          </a:p>
          <a:p>
            <a:pPr marL="0" indent="0">
              <a:buNone/>
            </a:pPr>
            <a:r>
              <a:rPr lang="en-US" dirty="0" smtClean="0"/>
              <a:t>Each </a:t>
            </a:r>
            <a:r>
              <a:rPr lang="en-US" dirty="0"/>
              <a:t>chapter starts on a new page, with the chapter number and title in capital letters. This title is centered and dropped by exactly 24 points from the top margin; double space below it to the text. </a:t>
            </a:r>
          </a:p>
          <a:p>
            <a:pPr marL="0" indent="0">
              <a:buNone/>
            </a:pPr>
            <a:endParaRPr lang="en-US" dirty="0"/>
          </a:p>
        </p:txBody>
      </p:sp>
    </p:spTree>
    <p:extLst>
      <p:ext uri="{BB962C8B-B14F-4D97-AF65-F5344CB8AC3E}">
        <p14:creationId xmlns:p14="http://schemas.microsoft.com/office/powerpoint/2010/main" val="59070684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Rules for “levels of headings” in text</a:t>
            </a:r>
            <a:endParaRPr lang="en-US" dirty="0"/>
          </a:p>
        </p:txBody>
      </p:sp>
      <p:sp>
        <p:nvSpPr>
          <p:cNvPr id="3" name="Content Placeholder 2"/>
          <p:cNvSpPr>
            <a:spLocks noGrp="1"/>
          </p:cNvSpPr>
          <p:nvPr>
            <p:ph idx="1"/>
          </p:nvPr>
        </p:nvSpPr>
        <p:spPr/>
        <p:txBody>
          <a:bodyPr/>
          <a:lstStyle/>
          <a:p>
            <a:pPr marL="0" indent="0">
              <a:buNone/>
            </a:pPr>
            <a:r>
              <a:rPr lang="en-US" dirty="0" smtClean="0"/>
              <a:t>Level 1 heading</a:t>
            </a:r>
          </a:p>
          <a:p>
            <a:pPr marL="0" indent="0">
              <a:buNone/>
            </a:pPr>
            <a:r>
              <a:rPr lang="en-US" dirty="0" smtClean="0"/>
              <a:t>Level 2 heading</a:t>
            </a:r>
          </a:p>
          <a:p>
            <a:pPr marL="0" indent="0">
              <a:buNone/>
            </a:pPr>
            <a:r>
              <a:rPr lang="en-US" dirty="0" smtClean="0"/>
              <a:t>Level 3 heading</a:t>
            </a:r>
          </a:p>
          <a:p>
            <a:pPr marL="0" indent="0">
              <a:buNone/>
            </a:pPr>
            <a:r>
              <a:rPr lang="en-US" dirty="0" smtClean="0"/>
              <a:t>Level 4 heading</a:t>
            </a:r>
          </a:p>
          <a:p>
            <a:pPr marL="0" indent="0">
              <a:buNone/>
            </a:pPr>
            <a:endParaRPr lang="en-US" dirty="0"/>
          </a:p>
        </p:txBody>
      </p:sp>
    </p:spTree>
    <p:extLst>
      <p:ext uri="{BB962C8B-B14F-4D97-AF65-F5344CB8AC3E}">
        <p14:creationId xmlns:p14="http://schemas.microsoft.com/office/powerpoint/2010/main" val="333240455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Level 1 section headings</a:t>
            </a:r>
            <a:endParaRPr lang="en-US" dirty="0"/>
          </a:p>
        </p:txBody>
      </p:sp>
      <p:sp>
        <p:nvSpPr>
          <p:cNvPr id="3" name="Content Placeholder 2"/>
          <p:cNvSpPr>
            <a:spLocks noGrp="1"/>
          </p:cNvSpPr>
          <p:nvPr>
            <p:ph idx="1"/>
          </p:nvPr>
        </p:nvSpPr>
        <p:spPr/>
        <p:txBody>
          <a:bodyPr/>
          <a:lstStyle/>
          <a:p>
            <a:endParaRPr lang="en-US" dirty="0"/>
          </a:p>
          <a:p>
            <a:pPr marL="0" indent="0">
              <a:buNone/>
            </a:pPr>
            <a:r>
              <a:rPr lang="en-US" b="1" dirty="0"/>
              <a:t>Level 1 section headings </a:t>
            </a:r>
            <a:r>
              <a:rPr lang="en-US" dirty="0"/>
              <a:t>are centered and written in title case (lower and uppercase letters), separated by double spaces from the text above and the text below. </a:t>
            </a:r>
            <a:endParaRPr lang="en-US" dirty="0" smtClean="0"/>
          </a:p>
          <a:p>
            <a:pPr marL="0" indent="0">
              <a:buNone/>
            </a:pPr>
            <a:r>
              <a:rPr lang="en-US" dirty="0" smtClean="0">
                <a:solidFill>
                  <a:schemeClr val="accent1"/>
                </a:solidFill>
              </a:rPr>
              <a:t>Example:</a:t>
            </a:r>
          </a:p>
          <a:p>
            <a:pPr marL="0" indent="0" algn="ctr">
              <a:buNone/>
            </a:pPr>
            <a:r>
              <a:rPr lang="en-US" dirty="0" smtClean="0"/>
              <a:t>Background </a:t>
            </a:r>
            <a:endParaRPr lang="en-US" dirty="0"/>
          </a:p>
        </p:txBody>
      </p:sp>
    </p:spTree>
    <p:extLst>
      <p:ext uri="{BB962C8B-B14F-4D97-AF65-F5344CB8AC3E}">
        <p14:creationId xmlns:p14="http://schemas.microsoft.com/office/powerpoint/2010/main" val="107496300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Level 2 headings</a:t>
            </a:r>
            <a:endParaRPr lang="en-US" dirty="0"/>
          </a:p>
        </p:txBody>
      </p:sp>
      <p:sp>
        <p:nvSpPr>
          <p:cNvPr id="3" name="Content Placeholder 2"/>
          <p:cNvSpPr>
            <a:spLocks noGrp="1"/>
          </p:cNvSpPr>
          <p:nvPr>
            <p:ph idx="1"/>
          </p:nvPr>
        </p:nvSpPr>
        <p:spPr/>
        <p:txBody>
          <a:bodyPr/>
          <a:lstStyle/>
          <a:p>
            <a:endParaRPr lang="en-US" dirty="0"/>
          </a:p>
          <a:p>
            <a:pPr marL="0" indent="0">
              <a:buNone/>
            </a:pPr>
            <a:r>
              <a:rPr lang="en-US" b="1" dirty="0"/>
              <a:t>Level 2 headings </a:t>
            </a:r>
            <a:r>
              <a:rPr lang="en-US" dirty="0"/>
              <a:t>are centered, italicized, written in title case, and are separated by double spaces from the surrounding text. </a:t>
            </a:r>
            <a:endParaRPr lang="en-US" dirty="0" smtClean="0"/>
          </a:p>
          <a:p>
            <a:pPr marL="0" indent="0">
              <a:buNone/>
            </a:pPr>
            <a:r>
              <a:rPr lang="en-US" dirty="0"/>
              <a:t>E</a:t>
            </a:r>
            <a:r>
              <a:rPr lang="en-US" dirty="0" smtClean="0"/>
              <a:t>xample </a:t>
            </a:r>
          </a:p>
          <a:p>
            <a:pPr marL="0" indent="0" algn="ctr">
              <a:buNone/>
            </a:pPr>
            <a:r>
              <a:rPr lang="en-US" i="1" dirty="0" smtClean="0"/>
              <a:t>History </a:t>
            </a:r>
            <a:endParaRPr lang="en-US" dirty="0"/>
          </a:p>
        </p:txBody>
      </p:sp>
    </p:spTree>
    <p:extLst>
      <p:ext uri="{BB962C8B-B14F-4D97-AF65-F5344CB8AC3E}">
        <p14:creationId xmlns:p14="http://schemas.microsoft.com/office/powerpoint/2010/main" val="424004108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Level 3 headings</a:t>
            </a:r>
            <a:endParaRPr lang="en-US" dirty="0"/>
          </a:p>
        </p:txBody>
      </p:sp>
      <p:sp>
        <p:nvSpPr>
          <p:cNvPr id="3" name="Content Placeholder 2"/>
          <p:cNvSpPr>
            <a:spLocks noGrp="1"/>
          </p:cNvSpPr>
          <p:nvPr>
            <p:ph idx="1"/>
          </p:nvPr>
        </p:nvSpPr>
        <p:spPr/>
        <p:txBody>
          <a:bodyPr/>
          <a:lstStyle/>
          <a:p>
            <a:endParaRPr lang="en-US" dirty="0"/>
          </a:p>
          <a:p>
            <a:pPr marL="0" indent="0">
              <a:buNone/>
            </a:pPr>
            <a:r>
              <a:rPr lang="en-US" b="1" dirty="0"/>
              <a:t>Level 3 headings </a:t>
            </a:r>
            <a:r>
              <a:rPr lang="en-US" dirty="0"/>
              <a:t>appear at the left margin, not indented, are italicized and written in title case, and are separated by double spaces from the surrounding text. </a:t>
            </a:r>
            <a:endParaRPr lang="en-US" dirty="0" smtClean="0"/>
          </a:p>
          <a:p>
            <a:pPr marL="0" indent="0">
              <a:buNone/>
            </a:pPr>
            <a:r>
              <a:rPr lang="en-US" dirty="0"/>
              <a:t>E</a:t>
            </a:r>
            <a:r>
              <a:rPr lang="en-US" dirty="0" smtClean="0"/>
              <a:t>xample  </a:t>
            </a:r>
            <a:endParaRPr lang="en-US" dirty="0"/>
          </a:p>
          <a:p>
            <a:pPr marL="0" indent="0">
              <a:buNone/>
            </a:pPr>
            <a:r>
              <a:rPr lang="en-US" i="1" dirty="0"/>
              <a:t>Participants</a:t>
            </a:r>
            <a:endParaRPr lang="en-US" dirty="0"/>
          </a:p>
        </p:txBody>
      </p:sp>
    </p:spTree>
    <p:extLst>
      <p:ext uri="{BB962C8B-B14F-4D97-AF65-F5344CB8AC3E}">
        <p14:creationId xmlns:p14="http://schemas.microsoft.com/office/powerpoint/2010/main" val="57613592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Level 4 headings</a:t>
            </a:r>
            <a:endParaRPr lang="en-US" dirty="0"/>
          </a:p>
        </p:txBody>
      </p:sp>
      <p:sp>
        <p:nvSpPr>
          <p:cNvPr id="3" name="Content Placeholder 2"/>
          <p:cNvSpPr>
            <a:spLocks noGrp="1"/>
          </p:cNvSpPr>
          <p:nvPr>
            <p:ph idx="1"/>
          </p:nvPr>
        </p:nvSpPr>
        <p:spPr/>
        <p:txBody>
          <a:bodyPr/>
          <a:lstStyle/>
          <a:p>
            <a:endParaRPr lang="en-US" dirty="0"/>
          </a:p>
          <a:p>
            <a:pPr marL="0" indent="0">
              <a:buNone/>
            </a:pPr>
            <a:r>
              <a:rPr lang="en-US" b="1" dirty="0"/>
              <a:t>Level 4 headings </a:t>
            </a:r>
            <a:r>
              <a:rPr lang="en-US" dirty="0"/>
              <a:t>appear at the beginning of a paragraph and are lowercase, indented, italicized, and end with a period. The text starts in the same line as the heading itself. </a:t>
            </a:r>
            <a:endParaRPr lang="en-US" dirty="0" smtClean="0"/>
          </a:p>
          <a:p>
            <a:pPr marL="0" indent="0">
              <a:buNone/>
            </a:pPr>
            <a:r>
              <a:rPr lang="en-US" dirty="0" smtClean="0"/>
              <a:t>Example </a:t>
            </a:r>
          </a:p>
          <a:p>
            <a:pPr marL="0" indent="0">
              <a:buNone/>
            </a:pPr>
            <a:r>
              <a:rPr lang="en-US" i="1" dirty="0" smtClean="0"/>
              <a:t>Sleep-deprived </a:t>
            </a:r>
            <a:r>
              <a:rPr lang="en-US" i="1" dirty="0"/>
              <a:t>group. </a:t>
            </a:r>
            <a:r>
              <a:rPr lang="en-US" dirty="0"/>
              <a:t>Text . . . .</a:t>
            </a:r>
          </a:p>
        </p:txBody>
      </p:sp>
    </p:spTree>
    <p:extLst>
      <p:ext uri="{BB962C8B-B14F-4D97-AF65-F5344CB8AC3E}">
        <p14:creationId xmlns:p14="http://schemas.microsoft.com/office/powerpoint/2010/main" val="333780327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Text</a:t>
            </a:r>
            <a:endParaRPr lang="en-US" dirty="0"/>
          </a:p>
        </p:txBody>
      </p:sp>
      <p:sp>
        <p:nvSpPr>
          <p:cNvPr id="3" name="Content Placeholder 2"/>
          <p:cNvSpPr>
            <a:spLocks noGrp="1"/>
          </p:cNvSpPr>
          <p:nvPr>
            <p:ph idx="1"/>
          </p:nvPr>
        </p:nvSpPr>
        <p:spPr/>
        <p:txBody>
          <a:bodyPr/>
          <a:lstStyle/>
          <a:p>
            <a:endParaRPr lang="en-US" dirty="0"/>
          </a:p>
          <a:p>
            <a:pPr marL="0" indent="0">
              <a:buNone/>
            </a:pPr>
            <a:r>
              <a:rPr lang="en-US" dirty="0"/>
              <a:t>The first line of all paragraphs of running text will be indented 0.5”. </a:t>
            </a:r>
          </a:p>
          <a:p>
            <a:endParaRPr lang="en-US" dirty="0"/>
          </a:p>
          <a:p>
            <a:pPr marL="0" indent="0">
              <a:buNone/>
            </a:pPr>
            <a:r>
              <a:rPr lang="en-US" dirty="0" smtClean="0"/>
              <a:t>The </a:t>
            </a:r>
            <a:r>
              <a:rPr lang="en-US" dirty="0"/>
              <a:t>division headings and subheadings are not numbered. </a:t>
            </a:r>
          </a:p>
          <a:p>
            <a:pPr marL="0" indent="0">
              <a:buNone/>
            </a:pPr>
            <a:endParaRPr lang="en-US" dirty="0"/>
          </a:p>
        </p:txBody>
      </p:sp>
    </p:spTree>
    <p:extLst>
      <p:ext uri="{BB962C8B-B14F-4D97-AF65-F5344CB8AC3E}">
        <p14:creationId xmlns:p14="http://schemas.microsoft.com/office/powerpoint/2010/main" val="281607237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Chapter 1: Introduction </a:t>
            </a:r>
            <a:br>
              <a:rPr lang="en-US" dirty="0" smtClean="0"/>
            </a:br>
            <a:endParaRPr lang="en-US" dirty="0"/>
          </a:p>
        </p:txBody>
      </p:sp>
      <p:sp>
        <p:nvSpPr>
          <p:cNvPr id="3" name="Content Placeholder 2"/>
          <p:cNvSpPr>
            <a:spLocks noGrp="1"/>
          </p:cNvSpPr>
          <p:nvPr>
            <p:ph idx="1"/>
          </p:nvPr>
        </p:nvSpPr>
        <p:spPr/>
        <p:txBody>
          <a:bodyPr>
            <a:normAutofit/>
          </a:bodyPr>
          <a:lstStyle/>
          <a:p>
            <a:pPr marL="514350" indent="-514350">
              <a:buFont typeface="+mj-lt"/>
              <a:buAutoNum type="arabicPeriod"/>
            </a:pPr>
            <a:r>
              <a:rPr lang="en-US" dirty="0" smtClean="0"/>
              <a:t>Purpose </a:t>
            </a:r>
            <a:r>
              <a:rPr lang="en-US" dirty="0"/>
              <a:t>of the Study </a:t>
            </a:r>
          </a:p>
          <a:p>
            <a:pPr marL="514350" indent="-514350">
              <a:buFont typeface="+mj-lt"/>
              <a:buAutoNum type="arabicPeriod"/>
            </a:pPr>
            <a:r>
              <a:rPr lang="en-US" dirty="0"/>
              <a:t>Background </a:t>
            </a:r>
          </a:p>
          <a:p>
            <a:pPr marL="514350" indent="-514350">
              <a:buFont typeface="+mj-lt"/>
              <a:buAutoNum type="arabicPeriod"/>
            </a:pPr>
            <a:r>
              <a:rPr lang="en-US" dirty="0"/>
              <a:t>Context of the Study </a:t>
            </a:r>
          </a:p>
          <a:p>
            <a:pPr marL="514350" indent="-514350">
              <a:buFont typeface="+mj-lt"/>
              <a:buAutoNum type="arabicPeriod"/>
            </a:pPr>
            <a:r>
              <a:rPr lang="en-US" dirty="0"/>
              <a:t>Significance of the Study </a:t>
            </a:r>
          </a:p>
          <a:p>
            <a:pPr marL="514350" indent="-514350">
              <a:buFont typeface="+mj-lt"/>
              <a:buAutoNum type="arabicPeriod"/>
            </a:pPr>
            <a:r>
              <a:rPr lang="en-US" dirty="0"/>
              <a:t>Theoretical Framework </a:t>
            </a:r>
          </a:p>
          <a:p>
            <a:pPr marL="514350" indent="-514350">
              <a:buFont typeface="+mj-lt"/>
              <a:buAutoNum type="arabicPeriod"/>
            </a:pPr>
            <a:r>
              <a:rPr lang="en-US" dirty="0"/>
              <a:t>Definitions </a:t>
            </a:r>
          </a:p>
          <a:p>
            <a:pPr marL="514350" indent="-514350">
              <a:buFont typeface="+mj-lt"/>
              <a:buAutoNum type="arabicPeriod"/>
            </a:pPr>
            <a:r>
              <a:rPr lang="en-US" dirty="0"/>
              <a:t>Summary </a:t>
            </a:r>
          </a:p>
        </p:txBody>
      </p:sp>
    </p:spTree>
    <p:extLst>
      <p:ext uri="{BB962C8B-B14F-4D97-AF65-F5344CB8AC3E}">
        <p14:creationId xmlns:p14="http://schemas.microsoft.com/office/powerpoint/2010/main" val="391165203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Chapter 2: Review of the Literature </a:t>
            </a:r>
          </a:p>
        </p:txBody>
      </p:sp>
      <p:sp>
        <p:nvSpPr>
          <p:cNvPr id="3" name="Content Placeholder 2"/>
          <p:cNvSpPr>
            <a:spLocks noGrp="1"/>
          </p:cNvSpPr>
          <p:nvPr>
            <p:ph idx="1"/>
          </p:nvPr>
        </p:nvSpPr>
        <p:spPr/>
        <p:txBody>
          <a:bodyPr/>
          <a:lstStyle/>
          <a:p>
            <a:pPr marL="0" indent="0">
              <a:buNone/>
            </a:pPr>
            <a:r>
              <a:rPr lang="en-US" dirty="0" smtClean="0"/>
              <a:t>Level 1 heading</a:t>
            </a:r>
          </a:p>
          <a:p>
            <a:pPr marL="0" indent="0">
              <a:buNone/>
            </a:pPr>
            <a:r>
              <a:rPr lang="en-US" dirty="0" smtClean="0"/>
              <a:t>Level 2 heading</a:t>
            </a:r>
          </a:p>
          <a:p>
            <a:pPr marL="0" indent="0">
              <a:buNone/>
            </a:pPr>
            <a:r>
              <a:rPr lang="en-US" dirty="0" smtClean="0"/>
              <a:t>Level 3 heading</a:t>
            </a:r>
          </a:p>
          <a:p>
            <a:pPr marL="0" indent="0">
              <a:buNone/>
            </a:pPr>
            <a:r>
              <a:rPr lang="en-US" dirty="0" smtClean="0"/>
              <a:t>Level 4 heading</a:t>
            </a:r>
          </a:p>
          <a:p>
            <a:pPr marL="0" indent="0">
              <a:buNone/>
            </a:pPr>
            <a:endParaRPr lang="en-US" dirty="0"/>
          </a:p>
        </p:txBody>
      </p:sp>
    </p:spTree>
    <p:extLst>
      <p:ext uri="{BB962C8B-B14F-4D97-AF65-F5344CB8AC3E}">
        <p14:creationId xmlns:p14="http://schemas.microsoft.com/office/powerpoint/2010/main" val="42272981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Document Preparation </a:t>
            </a:r>
          </a:p>
        </p:txBody>
      </p:sp>
      <p:sp>
        <p:nvSpPr>
          <p:cNvPr id="3" name="Content Placeholder 2"/>
          <p:cNvSpPr>
            <a:spLocks noGrp="1"/>
          </p:cNvSpPr>
          <p:nvPr>
            <p:ph idx="1"/>
          </p:nvPr>
        </p:nvSpPr>
        <p:spPr/>
        <p:txBody>
          <a:bodyPr>
            <a:normAutofit/>
          </a:bodyPr>
          <a:lstStyle/>
          <a:p>
            <a:r>
              <a:rPr lang="en-US" dirty="0"/>
              <a:t>Upon passing the final defense of the dissertation, candidates </a:t>
            </a:r>
            <a:r>
              <a:rPr lang="en-US" dirty="0" smtClean="0"/>
              <a:t>submit </a:t>
            </a:r>
            <a:r>
              <a:rPr lang="en-US" dirty="0"/>
              <a:t>the completed and signed </a:t>
            </a:r>
            <a:r>
              <a:rPr lang="en-US" dirty="0" smtClean="0"/>
              <a:t>copy </a:t>
            </a:r>
            <a:r>
              <a:rPr lang="en-US" dirty="0"/>
              <a:t>of the dissertation, which includes </a:t>
            </a:r>
            <a:endParaRPr lang="en-US" dirty="0" smtClean="0"/>
          </a:p>
          <a:p>
            <a:pPr lvl="1"/>
            <a:r>
              <a:rPr lang="en-US" dirty="0" smtClean="0"/>
              <a:t>the original copy of thesis</a:t>
            </a:r>
          </a:p>
          <a:p>
            <a:pPr lvl="1"/>
            <a:r>
              <a:rPr lang="en-US" dirty="0" smtClean="0"/>
              <a:t>Approval </a:t>
            </a:r>
            <a:r>
              <a:rPr lang="en-US" dirty="0"/>
              <a:t>Page, to the </a:t>
            </a:r>
            <a:r>
              <a:rPr lang="en-US" dirty="0" smtClean="0"/>
              <a:t>office</a:t>
            </a:r>
            <a:endParaRPr lang="en-US" dirty="0"/>
          </a:p>
        </p:txBody>
      </p:sp>
    </p:spTree>
    <p:extLst>
      <p:ext uri="{BB962C8B-B14F-4D97-AF65-F5344CB8AC3E}">
        <p14:creationId xmlns:p14="http://schemas.microsoft.com/office/powerpoint/2010/main" val="12239662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Chapter 3: Methodology </a:t>
            </a:r>
            <a:br>
              <a:rPr lang="en-US" dirty="0" smtClean="0"/>
            </a:br>
            <a:endParaRPr lang="en-US" dirty="0"/>
          </a:p>
        </p:txBody>
      </p:sp>
      <p:sp>
        <p:nvSpPr>
          <p:cNvPr id="3" name="Content Placeholder 2"/>
          <p:cNvSpPr>
            <a:spLocks noGrp="1"/>
          </p:cNvSpPr>
          <p:nvPr>
            <p:ph idx="1"/>
          </p:nvPr>
        </p:nvSpPr>
        <p:spPr/>
        <p:txBody>
          <a:bodyPr>
            <a:normAutofit fontScale="85000" lnSpcReduction="20000"/>
          </a:bodyPr>
          <a:lstStyle/>
          <a:p>
            <a:pPr marL="514350" indent="-514350">
              <a:buFont typeface="+mj-lt"/>
              <a:buAutoNum type="arabicPeriod"/>
            </a:pPr>
            <a:r>
              <a:rPr lang="en-US" dirty="0" smtClean="0"/>
              <a:t>Purpose </a:t>
            </a:r>
            <a:r>
              <a:rPr lang="en-US" dirty="0"/>
              <a:t>of the Study </a:t>
            </a:r>
          </a:p>
          <a:p>
            <a:pPr marL="514350" indent="-514350">
              <a:buFont typeface="+mj-lt"/>
              <a:buAutoNum type="arabicPeriod"/>
            </a:pPr>
            <a:r>
              <a:rPr lang="en-US" dirty="0"/>
              <a:t>Research Design </a:t>
            </a:r>
          </a:p>
          <a:p>
            <a:pPr marL="514350" indent="-514350">
              <a:buFont typeface="+mj-lt"/>
              <a:buAutoNum type="arabicPeriod"/>
            </a:pPr>
            <a:r>
              <a:rPr lang="en-US" dirty="0"/>
              <a:t>Research Questions </a:t>
            </a:r>
          </a:p>
          <a:p>
            <a:pPr marL="514350" indent="-514350">
              <a:buFont typeface="+mj-lt"/>
              <a:buAutoNum type="arabicPeriod"/>
            </a:pPr>
            <a:r>
              <a:rPr lang="en-US" dirty="0"/>
              <a:t>Participants/Sample </a:t>
            </a:r>
          </a:p>
          <a:p>
            <a:pPr marL="514350" indent="-514350">
              <a:buFont typeface="+mj-lt"/>
              <a:buAutoNum type="arabicPeriod"/>
            </a:pPr>
            <a:r>
              <a:rPr lang="en-US" dirty="0"/>
              <a:t>Data Collection </a:t>
            </a:r>
          </a:p>
          <a:p>
            <a:pPr marL="514350" indent="-514350">
              <a:buFont typeface="+mj-lt"/>
              <a:buAutoNum type="arabicPeriod"/>
            </a:pPr>
            <a:r>
              <a:rPr lang="en-US" dirty="0"/>
              <a:t>Instrumentation </a:t>
            </a:r>
          </a:p>
          <a:p>
            <a:pPr marL="514350" indent="-514350">
              <a:buFont typeface="+mj-lt"/>
              <a:buAutoNum type="arabicPeriod"/>
            </a:pPr>
            <a:r>
              <a:rPr lang="en-US" dirty="0"/>
              <a:t>Pilot Study </a:t>
            </a:r>
          </a:p>
          <a:p>
            <a:pPr marL="514350" indent="-514350">
              <a:buFont typeface="+mj-lt"/>
              <a:buAutoNum type="arabicPeriod"/>
            </a:pPr>
            <a:r>
              <a:rPr lang="en-US" dirty="0"/>
              <a:t>Procedures </a:t>
            </a:r>
          </a:p>
          <a:p>
            <a:pPr marL="514350" indent="-514350">
              <a:buFont typeface="+mj-lt"/>
              <a:buAutoNum type="arabicPeriod"/>
            </a:pPr>
            <a:r>
              <a:rPr lang="en-US" dirty="0"/>
              <a:t>Data Analysis </a:t>
            </a:r>
          </a:p>
          <a:p>
            <a:pPr marL="514350" indent="-514350">
              <a:buFont typeface="+mj-lt"/>
              <a:buAutoNum type="arabicPeriod"/>
            </a:pPr>
            <a:r>
              <a:rPr lang="en-US" dirty="0"/>
              <a:t>Limitations </a:t>
            </a:r>
          </a:p>
        </p:txBody>
      </p:sp>
    </p:spTree>
    <p:extLst>
      <p:ext uri="{BB962C8B-B14F-4D97-AF65-F5344CB8AC3E}">
        <p14:creationId xmlns:p14="http://schemas.microsoft.com/office/powerpoint/2010/main" val="419031103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Chapter 4: Results/Outcomes</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Review </a:t>
            </a:r>
            <a:r>
              <a:rPr lang="en-US" dirty="0"/>
              <a:t>of Methodology </a:t>
            </a:r>
          </a:p>
          <a:p>
            <a:pPr marL="514350" indent="-514350">
              <a:buFont typeface="+mj-lt"/>
              <a:buAutoNum type="arabicPeriod"/>
            </a:pPr>
            <a:r>
              <a:rPr lang="en-US" dirty="0"/>
              <a:t>Results of Research Questions </a:t>
            </a:r>
          </a:p>
          <a:p>
            <a:pPr marL="514350" indent="-514350">
              <a:buFont typeface="+mj-lt"/>
              <a:buAutoNum type="arabicPeriod"/>
            </a:pPr>
            <a:r>
              <a:rPr lang="en-US" dirty="0"/>
              <a:t>Summary of the Findings </a:t>
            </a:r>
          </a:p>
        </p:txBody>
      </p:sp>
    </p:spTree>
    <p:extLst>
      <p:ext uri="{BB962C8B-B14F-4D97-AF65-F5344CB8AC3E}">
        <p14:creationId xmlns:p14="http://schemas.microsoft.com/office/powerpoint/2010/main" val="297788708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Chapter 5:</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Summary </a:t>
            </a:r>
            <a:r>
              <a:rPr lang="en-US" dirty="0"/>
              <a:t>of Findings </a:t>
            </a:r>
          </a:p>
          <a:p>
            <a:pPr marL="514350" indent="-514350">
              <a:buFont typeface="+mj-lt"/>
              <a:buAutoNum type="arabicPeriod"/>
            </a:pPr>
            <a:r>
              <a:rPr lang="en-US" dirty="0"/>
              <a:t>Discussion of Research Question </a:t>
            </a:r>
          </a:p>
          <a:p>
            <a:pPr marL="514350" indent="-514350">
              <a:buFont typeface="+mj-lt"/>
              <a:buAutoNum type="arabicPeriod"/>
            </a:pPr>
            <a:r>
              <a:rPr lang="en-US" dirty="0"/>
              <a:t>Recommendations </a:t>
            </a:r>
          </a:p>
          <a:p>
            <a:pPr marL="914400" lvl="1" indent="-514350">
              <a:buFont typeface="+mj-lt"/>
              <a:buAutoNum type="arabicPeriod"/>
            </a:pPr>
            <a:r>
              <a:rPr lang="en-US" dirty="0"/>
              <a:t>Implications for Practice </a:t>
            </a:r>
          </a:p>
          <a:p>
            <a:pPr marL="914400" lvl="1" indent="-514350">
              <a:buFont typeface="+mj-lt"/>
              <a:buAutoNum type="arabicPeriod"/>
            </a:pPr>
            <a:r>
              <a:rPr lang="en-US" dirty="0"/>
              <a:t>Implications for Future Research</a:t>
            </a:r>
          </a:p>
        </p:txBody>
      </p:sp>
    </p:spTree>
    <p:extLst>
      <p:ext uri="{BB962C8B-B14F-4D97-AF65-F5344CB8AC3E}">
        <p14:creationId xmlns:p14="http://schemas.microsoft.com/office/powerpoint/2010/main" val="90015530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Rules</a:t>
            </a:r>
            <a:endParaRPr lang="en-US" dirty="0"/>
          </a:p>
        </p:txBody>
      </p:sp>
      <p:sp>
        <p:nvSpPr>
          <p:cNvPr id="3" name="Content Placeholder 2"/>
          <p:cNvSpPr>
            <a:spLocks noGrp="1"/>
          </p:cNvSpPr>
          <p:nvPr>
            <p:ph idx="1"/>
          </p:nvPr>
        </p:nvSpPr>
        <p:spPr/>
        <p:txBody>
          <a:bodyPr>
            <a:normAutofit fontScale="70000" lnSpcReduction="20000"/>
          </a:bodyPr>
          <a:lstStyle/>
          <a:p>
            <a:endParaRPr lang="en-US" dirty="0"/>
          </a:p>
          <a:p>
            <a:r>
              <a:rPr lang="en-US" dirty="0"/>
              <a:t>Dissertations that are qualitative in nature may use different chapter titles and/or section headings as approved by the dissertation chair and committee. </a:t>
            </a:r>
          </a:p>
          <a:p>
            <a:r>
              <a:rPr lang="en-US" dirty="0" smtClean="0"/>
              <a:t>If </a:t>
            </a:r>
            <a:r>
              <a:rPr lang="en-US" dirty="0"/>
              <a:t>the previously published material by the student is included in the body of the document, it must be presented in a manner consistent with the remainder of the text (i.e., identical typeface, margins, and consistent numbering of tables, figures, and footnotes). Reference citations should be integrated with those for the rest of the document. </a:t>
            </a:r>
          </a:p>
          <a:p>
            <a:r>
              <a:rPr lang="en-US" dirty="0" smtClean="0"/>
              <a:t>If </a:t>
            </a:r>
            <a:r>
              <a:rPr lang="en-US" dirty="0"/>
              <a:t>the previously published material is placed in the appendix, its size will be adjusted to ensure that the margins are sufficient to support microfilming. Appended previously published material will retain the originally published numbers for tables, figures, footnotes, and bibliographic entries. </a:t>
            </a:r>
          </a:p>
          <a:p>
            <a:pPr marL="0" indent="0">
              <a:buNone/>
            </a:pPr>
            <a:endParaRPr lang="en-US" dirty="0"/>
          </a:p>
        </p:txBody>
      </p:sp>
    </p:spTree>
    <p:extLst>
      <p:ext uri="{BB962C8B-B14F-4D97-AF65-F5344CB8AC3E}">
        <p14:creationId xmlns:p14="http://schemas.microsoft.com/office/powerpoint/2010/main" val="25722189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References</a:t>
            </a:r>
            <a:endParaRPr lang="en-US" dirty="0"/>
          </a:p>
        </p:txBody>
      </p:sp>
      <p:sp>
        <p:nvSpPr>
          <p:cNvPr id="3" name="Content Placeholder 2"/>
          <p:cNvSpPr>
            <a:spLocks noGrp="1"/>
          </p:cNvSpPr>
          <p:nvPr>
            <p:ph idx="1"/>
          </p:nvPr>
        </p:nvSpPr>
        <p:spPr/>
        <p:txBody>
          <a:bodyPr>
            <a:normAutofit fontScale="55000" lnSpcReduction="20000"/>
          </a:bodyPr>
          <a:lstStyle/>
          <a:p>
            <a:endParaRPr lang="en-US" dirty="0"/>
          </a:p>
          <a:p>
            <a:pPr marL="514350" indent="-514350">
              <a:buFont typeface="+mj-lt"/>
              <a:buAutoNum type="arabicPeriod"/>
            </a:pPr>
            <a:r>
              <a:rPr lang="en-US" dirty="0"/>
              <a:t>Any books, articles, websites or other published sources (retrievable data) that have been used (cited in the text) either in direct quotation or by reference, must be listed in the References. Personal interviews/raw data (not retrievable) do not appear in the reference list. </a:t>
            </a:r>
          </a:p>
          <a:p>
            <a:pPr marL="514350" indent="-514350">
              <a:buFont typeface="+mj-lt"/>
              <a:buAutoNum type="arabicPeriod"/>
            </a:pPr>
            <a:r>
              <a:rPr lang="en-US" dirty="0" smtClean="0"/>
              <a:t>The </a:t>
            </a:r>
            <a:r>
              <a:rPr lang="en-US" dirty="0"/>
              <a:t>heading REFERENCES will appear on the first page of the References itself, centered and dropped by a double space from the top margin. The actual listing of sources begins at the left margin one double space below the word REFERENCES. </a:t>
            </a:r>
          </a:p>
          <a:p>
            <a:pPr marL="514350" indent="-514350">
              <a:buFont typeface="+mj-lt"/>
              <a:buAutoNum type="arabicPeriod"/>
            </a:pPr>
            <a:r>
              <a:rPr lang="en-US" dirty="0" smtClean="0"/>
              <a:t>The </a:t>
            </a:r>
            <a:r>
              <a:rPr lang="en-US" dirty="0"/>
              <a:t>list of sources is set at “exactly 24 points” (per “References” style in the template). The first line of the citation starts at the left margin and the second and subsequent lines of that citation are indented 0.5”. </a:t>
            </a:r>
          </a:p>
          <a:p>
            <a:pPr marL="514350" indent="-514350">
              <a:buFont typeface="+mj-lt"/>
              <a:buAutoNum type="arabicPeriod"/>
            </a:pPr>
            <a:r>
              <a:rPr lang="en-US" dirty="0" smtClean="0"/>
              <a:t>The </a:t>
            </a:r>
            <a:r>
              <a:rPr lang="en-US" dirty="0"/>
              <a:t>American Psychological Association </a:t>
            </a:r>
            <a:r>
              <a:rPr lang="en-US" i="1" dirty="0"/>
              <a:t>Publication Manual </a:t>
            </a:r>
            <a:r>
              <a:rPr lang="en-US" dirty="0"/>
              <a:t>should be used to format the references. </a:t>
            </a:r>
          </a:p>
          <a:p>
            <a:pPr marL="514350" indent="-514350">
              <a:buFont typeface="+mj-lt"/>
              <a:buAutoNum type="arabicPeriod"/>
            </a:pPr>
            <a:endParaRPr lang="en-US" dirty="0"/>
          </a:p>
          <a:p>
            <a:pPr marL="514350" indent="-514350">
              <a:buFont typeface="+mj-lt"/>
              <a:buAutoNum type="arabicPeriod"/>
            </a:pPr>
            <a:r>
              <a:rPr lang="en-US" dirty="0"/>
              <a:t>The References continues the page numbering sequence that began with chapter 1. </a:t>
            </a:r>
          </a:p>
          <a:p>
            <a:pPr marL="0" indent="0">
              <a:buNone/>
            </a:pPr>
            <a:endParaRPr lang="en-US" dirty="0"/>
          </a:p>
        </p:txBody>
      </p:sp>
    </p:spTree>
    <p:extLst>
      <p:ext uri="{BB962C8B-B14F-4D97-AF65-F5344CB8AC3E}">
        <p14:creationId xmlns:p14="http://schemas.microsoft.com/office/powerpoint/2010/main" val="124333587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dirty="0" smtClean="0"/>
              <a:t>Appendices </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70000" lnSpcReduction="20000"/>
          </a:bodyPr>
          <a:lstStyle/>
          <a:p>
            <a:pPr marL="514350" indent="-514350">
              <a:buFont typeface="+mj-lt"/>
              <a:buAutoNum type="arabicPeriod"/>
            </a:pPr>
            <a:r>
              <a:rPr lang="en-US" dirty="0" smtClean="0"/>
              <a:t>Appendices </a:t>
            </a:r>
            <a:r>
              <a:rPr lang="en-US" dirty="0"/>
              <a:t>contain supplementary or illustrative material or explanatory data too lengthy to be included in the text or not immediately essential to the reader’s understanding of the text. </a:t>
            </a:r>
          </a:p>
          <a:p>
            <a:pPr marL="514350" indent="-514350">
              <a:buFont typeface="+mj-lt"/>
              <a:buAutoNum type="arabicPeriod"/>
            </a:pPr>
            <a:r>
              <a:rPr lang="en-US" dirty="0" smtClean="0"/>
              <a:t>Each </a:t>
            </a:r>
            <a:r>
              <a:rPr lang="en-US" dirty="0"/>
              <a:t>appendix will be listed with its title in the Table of Contents (e.g., APPENDIX A. TITLE OF THE APPENDIX). </a:t>
            </a:r>
          </a:p>
          <a:p>
            <a:pPr marL="514350" indent="-514350">
              <a:buFont typeface="+mj-lt"/>
              <a:buAutoNum type="arabicPeriod"/>
            </a:pPr>
            <a:r>
              <a:rPr lang="en-US" dirty="0" smtClean="0"/>
              <a:t>If </a:t>
            </a:r>
            <a:r>
              <a:rPr lang="en-US" dirty="0"/>
              <a:t>there is only one appendix, the heading APPENDIX will be used. If more than one appendix is needed, the appendices may be divided into APPENDIX A, APPENDIX B, etc. Each appendix must begin at the top of a new page. The heading for each appendix is centered and dropped by a double space from the top margin followed by the title of the appendix, centered and separated by double spaces from the surrounding text. The title is written in capital letters. </a:t>
            </a:r>
          </a:p>
          <a:p>
            <a:pPr marL="514350" indent="-514350">
              <a:buFont typeface="+mj-lt"/>
              <a:buAutoNum type="arabicPeriod"/>
            </a:pPr>
            <a:r>
              <a:rPr lang="en-US" dirty="0" smtClean="0"/>
              <a:t>The </a:t>
            </a:r>
            <a:r>
              <a:rPr lang="en-US" dirty="0"/>
              <a:t>appendices continue the page numbering sequence that began with chapter 1. </a:t>
            </a:r>
          </a:p>
          <a:p>
            <a:pPr marL="0" indent="0">
              <a:buNone/>
            </a:pPr>
            <a:endParaRPr lang="en-US" dirty="0"/>
          </a:p>
        </p:txBody>
      </p:sp>
    </p:spTree>
    <p:extLst>
      <p:ext uri="{BB962C8B-B14F-4D97-AF65-F5344CB8AC3E}">
        <p14:creationId xmlns:p14="http://schemas.microsoft.com/office/powerpoint/2010/main" val="368980558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CHECKLIST FOR DISSERTATION SUBMISSION </a:t>
            </a:r>
            <a:endParaRPr lang="en-US" dirty="0"/>
          </a:p>
        </p:txBody>
      </p:sp>
      <p:sp>
        <p:nvSpPr>
          <p:cNvPr id="3" name="Content Placeholder 2"/>
          <p:cNvSpPr>
            <a:spLocks noGrp="1"/>
          </p:cNvSpPr>
          <p:nvPr>
            <p:ph idx="1"/>
          </p:nvPr>
        </p:nvSpPr>
        <p:spPr/>
        <p:txBody>
          <a:bodyPr>
            <a:normAutofit fontScale="77500" lnSpcReduction="20000"/>
          </a:bodyPr>
          <a:lstStyle/>
          <a:p>
            <a:endParaRPr lang="en-US" dirty="0"/>
          </a:p>
          <a:p>
            <a:r>
              <a:rPr lang="en-US" dirty="0" smtClean="0"/>
              <a:t>Signed by students</a:t>
            </a:r>
          </a:p>
          <a:p>
            <a:r>
              <a:rPr lang="en-US" dirty="0" smtClean="0"/>
              <a:t>Forwarding letter by supervisor</a:t>
            </a:r>
          </a:p>
          <a:p>
            <a:r>
              <a:rPr lang="en-US" dirty="0" smtClean="0"/>
              <a:t>Student </a:t>
            </a:r>
            <a:r>
              <a:rPr lang="en-US" dirty="0"/>
              <a:t>must verify that all pages are presented in correct numerical order and the proper size and orientation; </a:t>
            </a:r>
            <a:endParaRPr lang="en-US" dirty="0" smtClean="0"/>
          </a:p>
          <a:p>
            <a:r>
              <a:rPr lang="en-US" dirty="0" smtClean="0"/>
              <a:t>The </a:t>
            </a:r>
            <a:r>
              <a:rPr lang="en-US" dirty="0"/>
              <a:t>Report of the Final Examination form must include the typed names of the committee members and dissertation chair and the original signatures of each member on that committee. </a:t>
            </a:r>
          </a:p>
          <a:p>
            <a:r>
              <a:rPr lang="en-US" dirty="0" smtClean="0"/>
              <a:t>One </a:t>
            </a:r>
            <a:r>
              <a:rPr lang="en-US" dirty="0"/>
              <a:t>copy of the Committee Membership/Approval page. </a:t>
            </a:r>
            <a:r>
              <a:rPr lang="en-US" smtClean="0"/>
              <a:t>(This </a:t>
            </a:r>
            <a:r>
              <a:rPr lang="en-US" dirty="0"/>
              <a:t>page must include the original signatures of each member on </a:t>
            </a:r>
            <a:r>
              <a:rPr lang="en-US"/>
              <a:t>that </a:t>
            </a:r>
            <a:r>
              <a:rPr lang="en-US" smtClean="0"/>
              <a:t>committee). </a:t>
            </a:r>
            <a:endParaRPr lang="en-US" dirty="0"/>
          </a:p>
          <a:p>
            <a:endParaRPr lang="en-US" dirty="0"/>
          </a:p>
        </p:txBody>
      </p:sp>
    </p:spTree>
    <p:extLst>
      <p:ext uri="{BB962C8B-B14F-4D97-AF65-F5344CB8AC3E}">
        <p14:creationId xmlns:p14="http://schemas.microsoft.com/office/powerpoint/2010/main" val="35365029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Instructions for document preparation</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t>Margins</a:t>
            </a:r>
          </a:p>
          <a:p>
            <a:pPr marL="0" indent="0">
              <a:buNone/>
            </a:pPr>
            <a:r>
              <a:rPr lang="en-US" dirty="0" smtClean="0"/>
              <a:t>Pagination</a:t>
            </a:r>
          </a:p>
          <a:p>
            <a:pPr marL="0" indent="0">
              <a:buNone/>
            </a:pPr>
            <a:r>
              <a:rPr lang="en-US" dirty="0" smtClean="0"/>
              <a:t>Spacing</a:t>
            </a:r>
          </a:p>
          <a:p>
            <a:pPr marL="0" indent="0">
              <a:buNone/>
            </a:pPr>
            <a:r>
              <a:rPr lang="en-US" dirty="0" smtClean="0"/>
              <a:t>Centering</a:t>
            </a:r>
          </a:p>
          <a:p>
            <a:pPr marL="0" indent="0">
              <a:buNone/>
            </a:pPr>
            <a:r>
              <a:rPr lang="en-US" dirty="0" smtClean="0"/>
              <a:t>Indentation</a:t>
            </a:r>
          </a:p>
          <a:p>
            <a:pPr marL="0" indent="0">
              <a:buNone/>
            </a:pPr>
            <a:r>
              <a:rPr lang="en-US" dirty="0" smtClean="0"/>
              <a:t>Referencing</a:t>
            </a:r>
          </a:p>
          <a:p>
            <a:pPr marL="0" indent="0">
              <a:buNone/>
            </a:pPr>
            <a:r>
              <a:rPr lang="en-US" dirty="0" smtClean="0"/>
              <a:t>Tables and figures (preparation, placement, numbering)</a:t>
            </a:r>
          </a:p>
          <a:p>
            <a:pPr marL="0" indent="0">
              <a:buNone/>
            </a:pPr>
            <a:endParaRPr lang="en-US" dirty="0" smtClean="0"/>
          </a:p>
          <a:p>
            <a:pPr marL="0" indent="0">
              <a:buNone/>
            </a:pPr>
            <a:endParaRPr lang="en-US" dirty="0" smtClean="0"/>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40770970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MARGINS</a:t>
            </a:r>
            <a:endParaRPr lang="en-US" dirty="0"/>
          </a:p>
        </p:txBody>
      </p:sp>
      <p:sp>
        <p:nvSpPr>
          <p:cNvPr id="3" name="Content Placeholder 2"/>
          <p:cNvSpPr>
            <a:spLocks noGrp="1"/>
          </p:cNvSpPr>
          <p:nvPr>
            <p:ph idx="1"/>
          </p:nvPr>
        </p:nvSpPr>
        <p:spPr/>
        <p:txBody>
          <a:bodyPr>
            <a:normAutofit fontScale="70000" lnSpcReduction="20000"/>
          </a:bodyPr>
          <a:lstStyle/>
          <a:p>
            <a:endParaRPr lang="en-US" dirty="0"/>
          </a:p>
          <a:p>
            <a:pPr marL="514350" indent="-514350">
              <a:buFont typeface="+mj-lt"/>
              <a:buAutoNum type="arabicPeriod"/>
            </a:pPr>
            <a:r>
              <a:rPr lang="en-US" dirty="0"/>
              <a:t>The text of the document must be left justified. </a:t>
            </a:r>
          </a:p>
          <a:p>
            <a:pPr marL="514350" indent="-514350">
              <a:buFont typeface="+mj-lt"/>
              <a:buAutoNum type="arabicPeriod"/>
            </a:pPr>
            <a:r>
              <a:rPr lang="en-US" dirty="0" smtClean="0"/>
              <a:t>The </a:t>
            </a:r>
            <a:r>
              <a:rPr lang="en-US" dirty="0"/>
              <a:t>left margin will be set at 1.5”. The top margin will be set at 1.2”. The bottom and right margins will be 1”. Tables and figures use the same margins as text. </a:t>
            </a:r>
            <a:endParaRPr lang="en-US" dirty="0" smtClean="0"/>
          </a:p>
          <a:p>
            <a:pPr marL="514350" indent="-514350">
              <a:buFont typeface="+mj-lt"/>
              <a:buAutoNum type="arabicPeriod"/>
            </a:pPr>
            <a:r>
              <a:rPr lang="en-US" dirty="0" smtClean="0"/>
              <a:t> </a:t>
            </a:r>
            <a:r>
              <a:rPr lang="en-US" dirty="0"/>
              <a:t>Headings (i.e., titles of pages, chapter titles) and running text will be set at exactly 24 points below the page number. </a:t>
            </a:r>
          </a:p>
          <a:p>
            <a:pPr marL="514350" indent="-514350">
              <a:buFont typeface="+mj-lt"/>
              <a:buAutoNum type="arabicPeriod"/>
            </a:pPr>
            <a:r>
              <a:rPr lang="en-US" dirty="0" smtClean="0"/>
              <a:t>A </a:t>
            </a:r>
            <a:r>
              <a:rPr lang="en-US" dirty="0"/>
              <a:t>subheading at the bottom of a page will be followed by at least two full lines of type. If space does not permit two lines plus a 1” margin, the subheading will begin on the next page. Similarly, a new paragraph toward the bottom of a page will run for at least two lines or be started on the next page. The final few words of a paragraph will not be continued on the next page. At least two full lines of type are required to continue a paragraph on the next page. </a:t>
            </a:r>
          </a:p>
          <a:p>
            <a:pPr marL="0" indent="0">
              <a:buNone/>
            </a:pPr>
            <a:endParaRPr lang="en-US" dirty="0"/>
          </a:p>
        </p:txBody>
      </p:sp>
    </p:spTree>
    <p:extLst>
      <p:ext uri="{BB962C8B-B14F-4D97-AF65-F5344CB8AC3E}">
        <p14:creationId xmlns:p14="http://schemas.microsoft.com/office/powerpoint/2010/main" val="8552055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dirty="0" smtClean="0"/>
              <a:t>Pagination </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92500" lnSpcReduction="20000"/>
          </a:bodyPr>
          <a:lstStyle/>
          <a:p>
            <a:pPr marL="514350" indent="-514350">
              <a:buFont typeface="+mj-lt"/>
              <a:buAutoNum type="arabicPeriod"/>
            </a:pPr>
            <a:r>
              <a:rPr lang="en-US" dirty="0" smtClean="0"/>
              <a:t> </a:t>
            </a:r>
            <a:r>
              <a:rPr lang="en-US" dirty="0"/>
              <a:t>Each page must be numbered, with the exception of the Title Page, which counts as page </a:t>
            </a:r>
            <a:r>
              <a:rPr lang="en-US" dirty="0" err="1"/>
              <a:t>i</a:t>
            </a:r>
            <a:r>
              <a:rPr lang="en-US" dirty="0"/>
              <a:t> but does not show a number. </a:t>
            </a:r>
          </a:p>
          <a:p>
            <a:pPr marL="514350" indent="-514350">
              <a:buFont typeface="+mj-lt"/>
              <a:buAutoNum type="arabicPeriod"/>
            </a:pPr>
            <a:r>
              <a:rPr lang="en-US" dirty="0" smtClean="0"/>
              <a:t>The </a:t>
            </a:r>
            <a:r>
              <a:rPr lang="en-US" dirty="0"/>
              <a:t>preliminary pages—including the Abstract, Copyright Page, Committee Membership/Approval Page, Acknowledgement, Table of Contents, List of Tables, and List of Figures—will be numbered with lower-case Roman numerals (ii, iii, iv, etc.) centered 0.83” from the bottom edge of the page. The first page that will show a page number is page ii. </a:t>
            </a:r>
          </a:p>
          <a:p>
            <a:pPr marL="0" indent="0">
              <a:buNone/>
            </a:pPr>
            <a:endParaRPr lang="en-US" dirty="0"/>
          </a:p>
        </p:txBody>
      </p:sp>
    </p:spTree>
    <p:extLst>
      <p:ext uri="{BB962C8B-B14F-4D97-AF65-F5344CB8AC3E}">
        <p14:creationId xmlns:p14="http://schemas.microsoft.com/office/powerpoint/2010/main" val="830270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514350" indent="-514350">
              <a:buFont typeface="+mj-lt"/>
              <a:buAutoNum type="arabicPeriod" startAt="3"/>
            </a:pPr>
            <a:r>
              <a:rPr lang="en-US" dirty="0" smtClean="0"/>
              <a:t>All </a:t>
            </a:r>
            <a:r>
              <a:rPr lang="en-US" dirty="0"/>
              <a:t>remaining pages—including text, illustrations, appendices, and references—carry consecutive Arabic numerals (1, 2, 3, etc.). The page number will be placed in the upper right-hand corner of the page, right aligned, 0.83” from the top edge and 1” from the right edge. </a:t>
            </a:r>
          </a:p>
          <a:p>
            <a:pPr marL="0" indent="0">
              <a:buNone/>
            </a:pPr>
            <a:endParaRPr lang="en-US" dirty="0"/>
          </a:p>
        </p:txBody>
      </p:sp>
    </p:spTree>
    <p:extLst>
      <p:ext uri="{BB962C8B-B14F-4D97-AF65-F5344CB8AC3E}">
        <p14:creationId xmlns:p14="http://schemas.microsoft.com/office/powerpoint/2010/main" val="6850880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Spacing </a:t>
            </a:r>
            <a:endParaRPr lang="en-US" dirty="0"/>
          </a:p>
        </p:txBody>
      </p:sp>
      <p:sp>
        <p:nvSpPr>
          <p:cNvPr id="3" name="Content Placeholder 2"/>
          <p:cNvSpPr>
            <a:spLocks noGrp="1"/>
          </p:cNvSpPr>
          <p:nvPr>
            <p:ph idx="1"/>
          </p:nvPr>
        </p:nvSpPr>
        <p:spPr/>
        <p:txBody>
          <a:bodyPr>
            <a:normAutofit fontScale="70000" lnSpcReduction="20000"/>
          </a:bodyPr>
          <a:lstStyle/>
          <a:p>
            <a:endParaRPr lang="en-US" dirty="0"/>
          </a:p>
          <a:p>
            <a:pPr marL="514350" indent="-514350">
              <a:buFont typeface="+mj-lt"/>
              <a:buAutoNum type="arabicPeriod"/>
            </a:pPr>
            <a:r>
              <a:rPr lang="en-US" dirty="0"/>
              <a:t>The text of the document will be “exactly 24 points” (per the dissertation template). </a:t>
            </a:r>
          </a:p>
          <a:p>
            <a:pPr marL="514350" indent="-514350">
              <a:buFont typeface="+mj-lt"/>
              <a:buAutoNum type="arabicPeriod"/>
            </a:pPr>
            <a:r>
              <a:rPr lang="en-US" dirty="0" smtClean="0"/>
              <a:t>Exceptions </a:t>
            </a:r>
            <a:r>
              <a:rPr lang="en-US" dirty="0"/>
              <a:t>are made for the following material, which will </a:t>
            </a:r>
            <a:r>
              <a:rPr lang="en-US" dirty="0" smtClean="0"/>
              <a:t>be single-spaced</a:t>
            </a:r>
            <a:r>
              <a:rPr lang="en-US" dirty="0"/>
              <a:t>: </a:t>
            </a:r>
          </a:p>
          <a:p>
            <a:pPr marL="514350" indent="-514350">
              <a:buFont typeface="+mj-lt"/>
              <a:buAutoNum type="arabicPeriod"/>
            </a:pPr>
            <a:r>
              <a:rPr lang="en-US" dirty="0"/>
              <a:t>Table and figure captions </a:t>
            </a:r>
          </a:p>
          <a:p>
            <a:pPr marL="514350" indent="-514350">
              <a:buFont typeface="+mj-lt"/>
              <a:buAutoNum type="arabicPeriod"/>
            </a:pPr>
            <a:r>
              <a:rPr lang="en-US" dirty="0"/>
              <a:t>Tabular material as necessary </a:t>
            </a:r>
          </a:p>
          <a:p>
            <a:pPr marL="514350" indent="-514350">
              <a:buFont typeface="+mj-lt"/>
              <a:buAutoNum type="arabicPeriod"/>
            </a:pPr>
            <a:r>
              <a:rPr lang="en-US" dirty="0"/>
              <a:t>Appendix material as appropriate </a:t>
            </a:r>
          </a:p>
          <a:p>
            <a:pPr marL="514350" indent="-514350">
              <a:buFont typeface="+mj-lt"/>
              <a:buAutoNum type="arabicPeriod"/>
            </a:pPr>
            <a:r>
              <a:rPr lang="en-US" dirty="0" smtClean="0"/>
              <a:t>Quoted </a:t>
            </a:r>
            <a:r>
              <a:rPr lang="en-US" dirty="0"/>
              <a:t>material of over 40 words calls for block quote format: Indent 0.83” from the left margin and carry out to the right margin. Text of block quotes will be set at “exactly 24 points.” (Use the “Block Quote (</a:t>
            </a:r>
            <a:r>
              <a:rPr lang="en-US" dirty="0" err="1"/>
              <a:t>APA</a:t>
            </a:r>
            <a:r>
              <a:rPr lang="en-US" dirty="0"/>
              <a:t>)” style in the template.) </a:t>
            </a:r>
          </a:p>
          <a:p>
            <a:pPr marL="514350" indent="-514350">
              <a:buFont typeface="+mj-lt"/>
              <a:buAutoNum type="arabicPeriod"/>
            </a:pPr>
            <a:r>
              <a:rPr lang="en-US" dirty="0" smtClean="0"/>
              <a:t>References </a:t>
            </a:r>
            <a:r>
              <a:rPr lang="en-US" dirty="0"/>
              <a:t>will be set at exactly 24 points (“References” style in template.) </a:t>
            </a:r>
          </a:p>
          <a:p>
            <a:pPr marL="0" indent="0">
              <a:buNone/>
            </a:pPr>
            <a:endParaRPr lang="en-US" dirty="0"/>
          </a:p>
        </p:txBody>
      </p:sp>
    </p:spTree>
    <p:extLst>
      <p:ext uri="{BB962C8B-B14F-4D97-AF65-F5344CB8AC3E}">
        <p14:creationId xmlns:p14="http://schemas.microsoft.com/office/powerpoint/2010/main" val="301082979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2783</TotalTime>
  <Words>3558</Words>
  <Application>Microsoft Office PowerPoint</Application>
  <PresentationFormat>On-screen Show (4:3)</PresentationFormat>
  <Paragraphs>241</Paragraphs>
  <Slides>46</Slides>
  <Notes>1</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Office Theme</vt:lpstr>
      <vt:lpstr>Characteristics that a dissertation should demonstrate </vt:lpstr>
      <vt:lpstr>PowerPoint Presentation</vt:lpstr>
      <vt:lpstr>PowerPoint Presentation</vt:lpstr>
      <vt:lpstr>Document Preparation </vt:lpstr>
      <vt:lpstr>Instructions for document preparation</vt:lpstr>
      <vt:lpstr>MARGINS</vt:lpstr>
      <vt:lpstr>Pagination  </vt:lpstr>
      <vt:lpstr>PowerPoint Presentation</vt:lpstr>
      <vt:lpstr>Spacing </vt:lpstr>
      <vt:lpstr>Centering  </vt:lpstr>
      <vt:lpstr>Indentation</vt:lpstr>
      <vt:lpstr>References</vt:lpstr>
      <vt:lpstr>Tables and Figures  </vt:lpstr>
      <vt:lpstr>Placement of tables and figures </vt:lpstr>
      <vt:lpstr>Placement of tables and figures</vt:lpstr>
      <vt:lpstr>Numbering of tables and figures</vt:lpstr>
      <vt:lpstr>Titles and Captions  </vt:lpstr>
      <vt:lpstr>Citations</vt:lpstr>
      <vt:lpstr>ARRANGEMENT OF CONTENTS OF THESIS</vt:lpstr>
      <vt:lpstr>Preliminary Pages  </vt:lpstr>
      <vt:lpstr>Title Page  </vt:lpstr>
      <vt:lpstr>Abstract  </vt:lpstr>
      <vt:lpstr>PowerPoint Presentation</vt:lpstr>
      <vt:lpstr>Approval Page</vt:lpstr>
      <vt:lpstr>Approval Page</vt:lpstr>
      <vt:lpstr>Acknowledgement(s)  </vt:lpstr>
      <vt:lpstr>TABLE OF CONTENTS</vt:lpstr>
      <vt:lpstr>List of Tables  </vt:lpstr>
      <vt:lpstr>List of Tables</vt:lpstr>
      <vt:lpstr>List of Figures  </vt:lpstr>
      <vt:lpstr> TEXT: CHAPTERS AND DIVISION  </vt:lpstr>
      <vt:lpstr>Rules for “levels of headings” in text</vt:lpstr>
      <vt:lpstr>Level 1 section headings</vt:lpstr>
      <vt:lpstr>Level 2 headings</vt:lpstr>
      <vt:lpstr>Level 3 headings</vt:lpstr>
      <vt:lpstr>Level 4 headings</vt:lpstr>
      <vt:lpstr>Text</vt:lpstr>
      <vt:lpstr>Chapter 1: Introduction  </vt:lpstr>
      <vt:lpstr>Chapter 2: Review of the Literature </vt:lpstr>
      <vt:lpstr>Chapter 3: Methodology  </vt:lpstr>
      <vt:lpstr>Chapter 4: Results/Outcomes</vt:lpstr>
      <vt:lpstr>Chapter 5:</vt:lpstr>
      <vt:lpstr>General Rules</vt:lpstr>
      <vt:lpstr>References</vt:lpstr>
      <vt:lpstr>Appendices  </vt:lpstr>
      <vt:lpstr>CHECKLIST FOR DISSERTATION SUBMISSION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Characteristics that a dissertation should demonstrate</dc:title>
  <dc:creator>NASREEN</dc:creator>
  <cp:lastModifiedBy>NASREEN</cp:lastModifiedBy>
  <cp:revision>16</cp:revision>
  <dcterms:created xsi:type="dcterms:W3CDTF">2014-02-07T12:43:10Z</dcterms:created>
  <dcterms:modified xsi:type="dcterms:W3CDTF">2014-02-09T11:06:46Z</dcterms:modified>
</cp:coreProperties>
</file>